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386" r:id="rId2"/>
    <p:sldId id="582" r:id="rId3"/>
    <p:sldId id="456" r:id="rId4"/>
    <p:sldId id="545" r:id="rId5"/>
    <p:sldId id="457" r:id="rId6"/>
    <p:sldId id="360" r:id="rId7"/>
    <p:sldId id="366" r:id="rId8"/>
    <p:sldId id="367" r:id="rId9"/>
    <p:sldId id="368" r:id="rId10"/>
    <p:sldId id="294" r:id="rId11"/>
    <p:sldId id="556" r:id="rId12"/>
    <p:sldId id="548" r:id="rId13"/>
    <p:sldId id="579" r:id="rId14"/>
    <p:sldId id="578" r:id="rId15"/>
    <p:sldId id="577" r:id="rId16"/>
    <p:sldId id="458" r:id="rId17"/>
    <p:sldId id="459" r:id="rId18"/>
    <p:sldId id="345" r:id="rId19"/>
    <p:sldId id="303" r:id="rId20"/>
    <p:sldId id="338" r:id="rId21"/>
    <p:sldId id="450" r:id="rId22"/>
    <p:sldId id="460" r:id="rId23"/>
    <p:sldId id="510" r:id="rId24"/>
    <p:sldId id="270" r:id="rId25"/>
    <p:sldId id="299" r:id="rId26"/>
    <p:sldId id="581" r:id="rId27"/>
    <p:sldId id="305" r:id="rId28"/>
    <p:sldId id="306" r:id="rId29"/>
    <p:sldId id="317" r:id="rId30"/>
    <p:sldId id="511" r:id="rId31"/>
    <p:sldId id="543" r:id="rId32"/>
    <p:sldId id="512" r:id="rId33"/>
    <p:sldId id="513" r:id="rId34"/>
    <p:sldId id="514" r:id="rId35"/>
    <p:sldId id="528" r:id="rId36"/>
    <p:sldId id="320" r:id="rId37"/>
    <p:sldId id="546" r:id="rId38"/>
    <p:sldId id="291" r:id="rId39"/>
    <p:sldId id="272" r:id="rId40"/>
    <p:sldId id="274" r:id="rId41"/>
    <p:sldId id="369" r:id="rId42"/>
    <p:sldId id="355" r:id="rId43"/>
    <p:sldId id="353" r:id="rId44"/>
    <p:sldId id="354" r:id="rId45"/>
    <p:sldId id="322" r:id="rId46"/>
    <p:sldId id="321" r:id="rId47"/>
    <p:sldId id="549" r:id="rId48"/>
    <p:sldId id="552" r:id="rId49"/>
    <p:sldId id="550" r:id="rId50"/>
    <p:sldId id="551" r:id="rId51"/>
    <p:sldId id="565" r:id="rId52"/>
    <p:sldId id="553" r:id="rId53"/>
    <p:sldId id="564" r:id="rId54"/>
    <p:sldId id="554" r:id="rId55"/>
    <p:sldId id="558" r:id="rId56"/>
    <p:sldId id="559" r:id="rId57"/>
    <p:sldId id="566" r:id="rId58"/>
    <p:sldId id="343" r:id="rId59"/>
    <p:sldId id="560" r:id="rId60"/>
    <p:sldId id="567" r:id="rId61"/>
    <p:sldId id="359" r:id="rId62"/>
    <p:sldId id="344" r:id="rId63"/>
    <p:sldId id="562" r:id="rId64"/>
    <p:sldId id="381" r:id="rId65"/>
    <p:sldId id="570" r:id="rId66"/>
    <p:sldId id="383" r:id="rId67"/>
    <p:sldId id="263" r:id="rId68"/>
    <p:sldId id="358" r:id="rId69"/>
    <p:sldId id="572" r:id="rId70"/>
    <p:sldId id="316" r:id="rId71"/>
    <p:sldId id="573" r:id="rId72"/>
    <p:sldId id="571" r:id="rId73"/>
    <p:sldId id="574" r:id="rId74"/>
    <p:sldId id="266" r:id="rId75"/>
    <p:sldId id="557" r:id="rId76"/>
    <p:sldId id="280" r:id="rId77"/>
    <p:sldId id="569" r:id="rId78"/>
  </p:sldIdLst>
  <p:sldSz cx="12192000" cy="6858000"/>
  <p:notesSz cx="6858000" cy="9144000"/>
  <p:custDataLst>
    <p:tags r:id="rId8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5344"/>
    <a:srgbClr val="494996"/>
    <a:srgbClr val="333387"/>
    <a:srgbClr val="5079C1"/>
    <a:srgbClr val="37B6C4"/>
    <a:srgbClr val="718BFF"/>
    <a:srgbClr val="89C77A"/>
    <a:srgbClr val="7744C4"/>
    <a:srgbClr val="E9B99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0"/>
    <p:restoredTop sz="91423"/>
  </p:normalViewPr>
  <p:slideViewPr>
    <p:cSldViewPr snapToGrid="0">
      <p:cViewPr varScale="1">
        <p:scale>
          <a:sx n="109" d="100"/>
          <a:sy n="109" d="100"/>
        </p:scale>
        <p:origin x="13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5" d="100"/>
        <a:sy n="13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0130A-3EE5-DC89-18CD-3097B1689C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6D43D8-97D8-961E-470A-1E800CD327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563DCD-92F5-AD5F-9517-22213F8B2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8F895C-4902-566C-81EF-257501B7B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29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SLIDE BEF ORE WITHOUT </a:t>
            </a:r>
            <a:r>
              <a:rPr lang="en-US" dirty="0" err="1"/>
              <a:t>Xs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366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55562-8971-67EE-8208-BC5F70CC8A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16EFD9-832B-5A52-065C-A0997A3B2D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2C39D6-7165-9D57-BB03-74DE064DA2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4230A-AC84-AC09-A14F-0EAA5904C6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0673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If we wanted to make a bar plot that shows how frequently each of the continents is represented in our dataset.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3454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INFO ABOUT THE SILENT STAT=SUM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65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IMAGE OF DEFAULT COLOR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17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out col=continent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2422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82C6F8-97FA-5F9E-492D-D49511616C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467903-BEA9-622B-2E60-0AF2A9BD9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3D03AE-1F59-642E-ADE7-9B824FCE5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Take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54329-E19E-7900-3C35-5E3760AEF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5297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 USING A HIGHLIGHT COLOR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480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offer workshops and individual consultation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639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C4AC2F-DAE6-A77C-3DDE-3B18B61E82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244976-D2EA-523B-ADB1-4C2DAF1366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F1E517-DE63-BEE9-DD7C-5CA023B967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70685A-6ED3-96CD-EE6A-3740155680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10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A DIFFERENT EXAMPLE. Add slides showing how you can use neutral and highlight colors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5722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22598-396D-E99A-3372-F57DB718B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EB6D2A-9643-76AA-DC64-B1FD5B2E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C9A420-BD69-653F-DA1B-14FE2FCB7E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(move it over)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37791-46C5-B0E5-AA5C-F15CB3BFA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3130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that follows a layered approach constructing visualization. It allows us to </a:t>
            </a:r>
            <a:r>
              <a:rPr lang="en-US" dirty="0" err="1"/>
              <a:t>buid</a:t>
            </a:r>
            <a:r>
              <a:rPr lang="en-US" dirty="0"/>
              <a:t> visualizations in a structured and methodical way.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51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Versatile – customize visualizations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Publication ready graphics </a:t>
            </a:r>
          </a:p>
          <a:p>
            <a:r>
              <a:rPr lang="en-US" sz="1200" dirty="0"/>
              <a:t>     (or at least pretty close to it)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Integration with analysis in R</a:t>
            </a:r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Succinct </a:t>
            </a:r>
          </a:p>
          <a:p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387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Bespoke figures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5974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A99CF-C849-CFAA-5D19-AB62ADCF4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63EC8F-167B-CA62-7A46-3398473532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01EF0C1-3751-31C8-5288-A3F9DD6753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25618-9BC2-5C54-588B-7090D853DF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6728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57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8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hink-cell data - do not delete" hidden="1">
            <a:extLst>
              <a:ext uri="{FF2B5EF4-FFF2-40B4-BE49-F238E27FC236}">
                <a16:creationId xmlns:a16="http://schemas.microsoft.com/office/drawing/2014/main" id="{5896DBAC-1D77-2B9F-6D46-5767491BBD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629601389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7772400" imgH="10058400" progId="TCLayout.ActiveDocument.1">
                  <p:embed/>
                </p:oleObj>
              </mc:Choice>
              <mc:Fallback>
                <p:oleObj name="think-cell Slide" r:id="rId1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9/25/25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mn7@duke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40.pn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3.bin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37.png"/><Relationship Id="rId5" Type="http://schemas.openxmlformats.org/officeDocument/2006/relationships/image" Target="../media/image39.emf"/><Relationship Id="rId4" Type="http://schemas.openxmlformats.org/officeDocument/2006/relationships/oleObject" Target="../embeddings/oleObject4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1766371" y="2883840"/>
            <a:ext cx="6673307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+mj-lt"/>
                <a:cs typeface="Arial" panose="020B0604020202020204" pitchFamily="34" charset="0"/>
              </a:rPr>
              <a:t>Lauren Nichols</a:t>
            </a:r>
          </a:p>
          <a:p>
            <a:r>
              <a:rPr lang="en-US" sz="2000" dirty="0">
                <a:latin typeface="+mj-lt"/>
                <a:cs typeface="Arial" panose="020B0604020202020204" pitchFamily="34" charset="0"/>
              </a:rPr>
              <a:t>Center for Data and Visualization Sciences – Duke Libraries</a:t>
            </a:r>
          </a:p>
          <a:p>
            <a:endParaRPr lang="en-US" sz="2000" dirty="0">
              <a:latin typeface="+mj-lt"/>
              <a:cs typeface="Arial" panose="020B0604020202020204" pitchFamily="34" charset="0"/>
            </a:endParaRPr>
          </a:p>
          <a:p>
            <a:r>
              <a:rPr lang="en-US" sz="2000" dirty="0">
                <a:latin typeface="+mj-lt"/>
                <a:cs typeface="Arial" panose="020B0604020202020204" pitchFamily="34" charset="0"/>
                <a:hlinkClick r:id="rId3"/>
              </a:rPr>
              <a:t>Lmn7@duke.edu</a:t>
            </a:r>
            <a:endParaRPr lang="en-US" sz="2000" dirty="0">
              <a:latin typeface="+mj-lt"/>
              <a:cs typeface="Arial" panose="020B0604020202020204" pitchFamily="34" charset="0"/>
            </a:endParaRPr>
          </a:p>
          <a:p>
            <a:endParaRPr lang="en-US" dirty="0">
              <a:latin typeface="+mj-lt"/>
              <a:cs typeface="Arial" panose="020B0604020202020204" pitchFamily="34" charset="0"/>
            </a:endParaRPr>
          </a:p>
          <a:p>
            <a:r>
              <a:rPr lang="en-US" sz="1600" dirty="0">
                <a:latin typeface="+mj-lt"/>
                <a:cs typeface="Arial" panose="020B0604020202020204" pitchFamily="34" charset="0"/>
              </a:rPr>
              <a:t>Sept 2025</a:t>
            </a:r>
            <a:endParaRPr lang="en-US" sz="12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B0A4B-667D-68D4-BB15-406FC4264B62}"/>
              </a:ext>
            </a:extLst>
          </p:cNvPr>
          <p:cNvSpPr txBox="1"/>
          <p:nvPr/>
        </p:nvSpPr>
        <p:spPr>
          <a:xfrm>
            <a:off x="1766371" y="870332"/>
            <a:ext cx="865925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Visualizing Data </a:t>
            </a:r>
          </a:p>
          <a:p>
            <a:r>
              <a:rPr lang="en-US" sz="4400" dirty="0"/>
              <a:t>in R using </a:t>
            </a:r>
            <a:r>
              <a:rPr lang="en-US" sz="4400" b="1" dirty="0"/>
              <a:t>ggplot2</a:t>
            </a:r>
            <a:endParaRPr lang="en-US" sz="4000" b="1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4C6F4AC-19B3-3A76-3A74-C51DA527F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2987" y="769910"/>
            <a:ext cx="2332642" cy="269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7331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0" y="20408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FE112D-8128-B729-CB13-F07F8702A137}"/>
              </a:ext>
            </a:extLst>
          </p:cNvPr>
          <p:cNvSpPr/>
          <p:nvPr/>
        </p:nvSpPr>
        <p:spPr>
          <a:xfrm>
            <a:off x="42970" y="20408"/>
            <a:ext cx="5151436" cy="1958704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50E6992-BBA6-A77B-24F6-79A245F93289}"/>
              </a:ext>
            </a:extLst>
          </p:cNvPr>
          <p:cNvSpPr/>
          <p:nvPr/>
        </p:nvSpPr>
        <p:spPr>
          <a:xfrm>
            <a:off x="30069" y="3870542"/>
            <a:ext cx="5151437" cy="301806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256285-20E4-9437-917A-72334DD63F60}"/>
              </a:ext>
            </a:extLst>
          </p:cNvPr>
          <p:cNvSpPr/>
          <p:nvPr/>
        </p:nvSpPr>
        <p:spPr>
          <a:xfrm>
            <a:off x="30070" y="1979112"/>
            <a:ext cx="2512714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04873A-63C4-4200-526E-EB88370B35E6}"/>
              </a:ext>
            </a:extLst>
          </p:cNvPr>
          <p:cNvSpPr/>
          <p:nvPr/>
        </p:nvSpPr>
        <p:spPr>
          <a:xfrm>
            <a:off x="4434777" y="1979111"/>
            <a:ext cx="746729" cy="1891429"/>
          </a:xfrm>
          <a:prstGeom prst="rect">
            <a:avLst/>
          </a:prstGeom>
          <a:solidFill>
            <a:schemeClr val="bg1">
              <a:lumMod val="85000"/>
              <a:alpha val="28000"/>
            </a:schemeClr>
          </a:solidFill>
          <a:ln>
            <a:noFill/>
          </a:ln>
          <a:effectLst>
            <a:glow>
              <a:schemeClr val="accent1"/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94F1C3-193F-3BAC-164F-CA5BBC1B46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10" t="29623" r="12512" b="43345"/>
          <a:stretch/>
        </p:blipFill>
        <p:spPr bwMode="auto">
          <a:xfrm>
            <a:off x="5207306" y="163648"/>
            <a:ext cx="6106538" cy="5848036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70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A7E85D-3860-231C-B4AB-D2F5A627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51F28730-E589-FCC4-70E3-781255809F8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4">
              <a:lumMod val="75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18D59DE3-AF5C-881E-27A5-EF538A23FC04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2B09F3FE-F193-3D49-A4A5-759A12294132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030A0">
              <a:alpha val="58947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D596FF55-37FA-2DB4-3895-A4198074F0AD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038BFC0E-8BF3-05A8-4704-042B1CD0C0E9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230F6164-1465-F031-2A73-9F47048FBB9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0A6B0A-A0FC-540C-6D53-A3B52556BC62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04B4DE-1B45-2469-C0F5-87E4E818D032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AEB39B8-BFBF-63E6-2057-CD9E56850C5C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49461E-BAAB-5EC6-3E63-FFE1A8902B72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762A2C-B3A5-C18C-B2DA-EEC422C59477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F404556-11A5-6DFD-88C2-170AEC528A20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19677E-6D98-330D-059B-7D274431B3C3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8480C37-A479-5132-77BB-0E5CBDEF899D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DB60CB9-148D-F66C-0675-DBF75ADD9217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6065271-B264-B859-3B91-308B2CF20C6C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6D930EC-0EE7-3C05-E9AA-106684E8A20B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9E9819-9CA9-D4EB-7F86-A4268CD73FEB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A197C1-86AC-3700-1FB1-25C505FA7DBB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849BD32-72C2-55A3-1A67-43D755BC9A26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rgbClr val="7744C4">
              <a:alpha val="54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FA5455-B7A8-D615-18BC-FD14C50B96F9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2247D01-9892-85F8-78CE-CA0BC2891EDE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rgbClr val="C45344">
              <a:alpha val="49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651AE-8553-5844-8D2E-A978903FBDA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040E7D31-0205-41ED-C061-92CF00AF5707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accent4">
              <a:lumMod val="75000"/>
              <a:alpha val="54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490331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41299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Mapping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Themes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Lucida Console" panose="020B0609040504020204" pitchFamily="49" charset="0"/>
              </a:rPr>
              <a:t>ggplot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DAD6ED74-EE00-B8F5-58D8-B57662CE36FC}"/>
              </a:ext>
            </a:extLst>
          </p:cNvPr>
          <p:cNvSpPr/>
          <p:nvPr/>
        </p:nvSpPr>
        <p:spPr>
          <a:xfrm>
            <a:off x="1568139" y="2148868"/>
            <a:ext cx="467380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77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mapping = </a:t>
            </a:r>
            <a:r>
              <a:rPr lang="en-US" sz="20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(x axis, y axis)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596686"/>
            <a:ext cx="2823980" cy="369332"/>
          </a:xfrm>
          <a:prstGeom prst="roundRect">
            <a:avLst/>
          </a:prstGeom>
          <a:solidFill>
            <a:srgbClr val="89C77A">
              <a:alpha val="5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geometry function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7CD5761-22A6-0BD1-EE64-FDA6BEB679CC}"/>
              </a:ext>
            </a:extLst>
          </p:cNvPr>
          <p:cNvSpPr txBox="1"/>
          <p:nvPr/>
        </p:nvSpPr>
        <p:spPr>
          <a:xfrm>
            <a:off x="6166993" y="206771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,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B0F4CE-5A9D-8A4F-9EA8-EC738689183D}"/>
              </a:ext>
            </a:extLst>
          </p:cNvPr>
          <p:cNvSpPr txBox="1"/>
          <p:nvPr/>
        </p:nvSpPr>
        <p:spPr>
          <a:xfrm>
            <a:off x="4259392" y="2534189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1B75B5C-CDB3-5D24-5B96-EC78C35EE01F}"/>
              </a:ext>
            </a:extLst>
          </p:cNvPr>
          <p:cNvSpPr/>
          <p:nvPr/>
        </p:nvSpPr>
        <p:spPr>
          <a:xfrm>
            <a:off x="1568139" y="3067484"/>
            <a:ext cx="3123782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statistics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BEDD91-9583-1156-5E9E-26D7DB95845A}"/>
              </a:ext>
            </a:extLst>
          </p:cNvPr>
          <p:cNvSpPr txBox="1"/>
          <p:nvPr/>
        </p:nvSpPr>
        <p:spPr>
          <a:xfrm>
            <a:off x="4562748" y="2985675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401DB83-2CAA-4480-FBAC-268A3EB203C8}"/>
              </a:ext>
            </a:extLst>
          </p:cNvPr>
          <p:cNvSpPr/>
          <p:nvPr/>
        </p:nvSpPr>
        <p:spPr>
          <a:xfrm>
            <a:off x="1568138" y="3552536"/>
            <a:ext cx="2549267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scales function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E52BDC9-2A9D-7FA4-E606-777CEE604BC6}"/>
              </a:ext>
            </a:extLst>
          </p:cNvPr>
          <p:cNvSpPr txBox="1"/>
          <p:nvPr/>
        </p:nvSpPr>
        <p:spPr>
          <a:xfrm>
            <a:off x="3983049" y="3488648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+</a:t>
            </a:r>
            <a:r>
              <a:rPr lang="en-US" sz="2400" dirty="0">
                <a:solidFill>
                  <a:schemeClr val="bg2">
                    <a:lumMod val="50000"/>
                  </a:schemeClr>
                </a:solidFill>
                <a:latin typeface="Andale Mono" panose="020B0509000000000004" pitchFamily="49" charset="0"/>
              </a:rPr>
              <a:t>	</a:t>
            </a:r>
            <a:r>
              <a:rPr lang="en-US" sz="2400" dirty="0">
                <a:latin typeface="Andale Mono" panose="020B0509000000000004" pitchFamily="49" charset="0"/>
              </a:rPr>
              <a:t>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75647492-4373-D384-CE76-D6A2ECB680D3}"/>
              </a:ext>
            </a:extLst>
          </p:cNvPr>
          <p:cNvSpPr/>
          <p:nvPr/>
        </p:nvSpPr>
        <p:spPr>
          <a:xfrm>
            <a:off x="1568139" y="4032921"/>
            <a:ext cx="2549268" cy="369332"/>
          </a:xfrm>
          <a:prstGeom prst="roundRect">
            <a:avLst/>
          </a:prstGeom>
          <a:solidFill>
            <a:schemeClr val="bg1">
              <a:lumMod val="85000"/>
              <a:alpha val="41299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bg2">
                    <a:lumMod val="50000"/>
                  </a:schemeClr>
                </a:solidFill>
                <a:latin typeface="Lucida Console" panose="020B0609040504020204" pitchFamily="49" charset="0"/>
              </a:rPr>
              <a:t>themes function</a:t>
            </a:r>
          </a:p>
        </p:txBody>
      </p:sp>
    </p:spTree>
    <p:extLst>
      <p:ext uri="{BB962C8B-B14F-4D97-AF65-F5344CB8AC3E}">
        <p14:creationId xmlns:p14="http://schemas.microsoft.com/office/powerpoint/2010/main" val="8047168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0380D-70F4-EBB8-AD8B-1EBA604F1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03E1598-2A6C-D0CA-E4D7-D10CB9851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71" y="503088"/>
            <a:ext cx="6834956" cy="1478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DEEA5CA-750C-8643-D22C-6BE3C2E3DC70}"/>
              </a:ext>
            </a:extLst>
          </p:cNvPr>
          <p:cNvSpPr txBox="1"/>
          <p:nvPr/>
        </p:nvSpPr>
        <p:spPr>
          <a:xfrm>
            <a:off x="179563" y="1191313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BAD7668-8BB2-0986-A3C8-6FC4AE693E7A}"/>
              </a:ext>
            </a:extLst>
          </p:cNvPr>
          <p:cNvSpPr/>
          <p:nvPr/>
        </p:nvSpPr>
        <p:spPr>
          <a:xfrm>
            <a:off x="1367851" y="1194659"/>
            <a:ext cx="214278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4F5FD5-AFAB-AF33-E600-5D71EC71CB42}"/>
              </a:ext>
            </a:extLst>
          </p:cNvPr>
          <p:cNvSpPr/>
          <p:nvPr/>
        </p:nvSpPr>
        <p:spPr>
          <a:xfrm>
            <a:off x="1367851" y="2420037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565C95-40C1-1C25-EB38-ECE48FAFDC40}"/>
              </a:ext>
            </a:extLst>
          </p:cNvPr>
          <p:cNvSpPr txBox="1"/>
          <p:nvPr/>
        </p:nvSpPr>
        <p:spPr>
          <a:xfrm>
            <a:off x="3397203" y="117901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F7AED3C-D220-73E1-2E63-A91C22E0162D}"/>
              </a:ext>
            </a:extLst>
          </p:cNvPr>
          <p:cNvSpPr/>
          <p:nvPr/>
        </p:nvSpPr>
        <p:spPr>
          <a:xfrm>
            <a:off x="1367851" y="1813688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6DE25EC-641F-1EE0-57BB-ED58136C5C04}"/>
              </a:ext>
            </a:extLst>
          </p:cNvPr>
          <p:cNvSpPr txBox="1"/>
          <p:nvPr/>
        </p:nvSpPr>
        <p:spPr>
          <a:xfrm>
            <a:off x="4528815" y="177608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)+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9BD45D-9A49-82E3-F23F-113BD5F2B7F8}"/>
              </a:ext>
            </a:extLst>
          </p:cNvPr>
          <p:cNvSpPr/>
          <p:nvPr/>
        </p:nvSpPr>
        <p:spPr>
          <a:xfrm>
            <a:off x="440871" y="1813688"/>
            <a:ext cx="4641301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408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2B2CF-D12D-D672-0E6F-88FAF563FA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5448E461-D67D-2CAD-8879-1D3A403A7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71" y="503088"/>
            <a:ext cx="6834956" cy="1478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FBE91AE-AC37-D5DA-7A5B-AB3E058C1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1" y="2032009"/>
            <a:ext cx="6398986" cy="48259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52F40BC-57AD-13D3-02FC-3934E2CD31CC}"/>
              </a:ext>
            </a:extLst>
          </p:cNvPr>
          <p:cNvSpPr txBox="1"/>
          <p:nvPr/>
        </p:nvSpPr>
        <p:spPr>
          <a:xfrm>
            <a:off x="179563" y="1191313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C5CCF90-3626-1487-A8D8-C72A470A724F}"/>
              </a:ext>
            </a:extLst>
          </p:cNvPr>
          <p:cNvSpPr/>
          <p:nvPr/>
        </p:nvSpPr>
        <p:spPr>
          <a:xfrm>
            <a:off x="1367851" y="1194659"/>
            <a:ext cx="214278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CB1AE2C-FCB3-002A-5FC7-47F01D11AA52}"/>
              </a:ext>
            </a:extLst>
          </p:cNvPr>
          <p:cNvSpPr/>
          <p:nvPr/>
        </p:nvSpPr>
        <p:spPr>
          <a:xfrm>
            <a:off x="1367851" y="2420037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DD31AD9-4CC6-B231-CB1B-EC59BD2C9FCE}"/>
              </a:ext>
            </a:extLst>
          </p:cNvPr>
          <p:cNvSpPr txBox="1"/>
          <p:nvPr/>
        </p:nvSpPr>
        <p:spPr>
          <a:xfrm>
            <a:off x="3397203" y="117901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A56929A6-A2D2-64E2-6EC6-AF593125E71D}"/>
              </a:ext>
            </a:extLst>
          </p:cNvPr>
          <p:cNvSpPr/>
          <p:nvPr/>
        </p:nvSpPr>
        <p:spPr>
          <a:xfrm>
            <a:off x="1367851" y="1813688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47F4A4-A487-F81B-A784-78AF8D7E539D}"/>
              </a:ext>
            </a:extLst>
          </p:cNvPr>
          <p:cNvSpPr txBox="1"/>
          <p:nvPr/>
        </p:nvSpPr>
        <p:spPr>
          <a:xfrm>
            <a:off x="4528815" y="177608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)+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08908F2-883B-766A-9236-ECCE055A1367}"/>
              </a:ext>
            </a:extLst>
          </p:cNvPr>
          <p:cNvSpPr/>
          <p:nvPr/>
        </p:nvSpPr>
        <p:spPr>
          <a:xfrm>
            <a:off x="551543" y="2246793"/>
            <a:ext cx="4641301" cy="2252126"/>
          </a:xfrm>
          <a:prstGeom prst="rect">
            <a:avLst/>
          </a:prstGeom>
          <a:solidFill>
            <a:schemeClr val="bg1">
              <a:alpha val="7622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34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75D1C-7FFD-393C-86AB-9DE8388F66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86CB07FB-8996-DEEF-938F-8675D380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471" y="503088"/>
            <a:ext cx="6834956" cy="147811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08C4295-E8BD-C138-7BC4-C8226EE457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471" y="2032009"/>
            <a:ext cx="6398986" cy="482599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5314B1-33F8-6EAD-2645-08B3085765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9199" y="2030294"/>
            <a:ext cx="6401258" cy="48277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82F528F-D181-2378-33AC-06488AE494C9}"/>
              </a:ext>
            </a:extLst>
          </p:cNvPr>
          <p:cNvSpPr txBox="1"/>
          <p:nvPr/>
        </p:nvSpPr>
        <p:spPr>
          <a:xfrm>
            <a:off x="179563" y="1191313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475749-9611-01BE-F5B0-68EF6975F0DC}"/>
              </a:ext>
            </a:extLst>
          </p:cNvPr>
          <p:cNvSpPr/>
          <p:nvPr/>
        </p:nvSpPr>
        <p:spPr>
          <a:xfrm>
            <a:off x="1367851" y="1194659"/>
            <a:ext cx="214278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674F0B7-D3B5-164C-AEB0-E28996A2C81A}"/>
              </a:ext>
            </a:extLst>
          </p:cNvPr>
          <p:cNvSpPr/>
          <p:nvPr/>
        </p:nvSpPr>
        <p:spPr>
          <a:xfrm>
            <a:off x="1367851" y="2420037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B928BC3-7B50-05FC-A4C9-967D36CC7460}"/>
              </a:ext>
            </a:extLst>
          </p:cNvPr>
          <p:cNvSpPr txBox="1"/>
          <p:nvPr/>
        </p:nvSpPr>
        <p:spPr>
          <a:xfrm>
            <a:off x="3397203" y="117901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7E1B5F30-5519-465C-3A37-B4879B1EFB98}"/>
              </a:ext>
            </a:extLst>
          </p:cNvPr>
          <p:cNvSpPr/>
          <p:nvPr/>
        </p:nvSpPr>
        <p:spPr>
          <a:xfrm>
            <a:off x="1367851" y="1813688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91208BD-E134-B3FE-D35A-C126B9FE68FD}"/>
              </a:ext>
            </a:extLst>
          </p:cNvPr>
          <p:cNvSpPr txBox="1"/>
          <p:nvPr/>
        </p:nvSpPr>
        <p:spPr>
          <a:xfrm>
            <a:off x="4528815" y="1776088"/>
            <a:ext cx="553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Monaco" pitchFamily="2" charset="77"/>
              </a:rPr>
              <a:t>)+</a:t>
            </a:r>
          </a:p>
        </p:txBody>
      </p:sp>
    </p:spTree>
    <p:extLst>
      <p:ext uri="{BB962C8B-B14F-4D97-AF65-F5344CB8AC3E}">
        <p14:creationId xmlns:p14="http://schemas.microsoft.com/office/powerpoint/2010/main" val="2125381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7432F-7126-DC99-707C-987F07066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C63F5A-FCEC-545A-66F1-069D382F7A29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86B0A5-3FB9-9A93-3B65-EB377E59C6F8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382703-2DF0-AE60-5DD8-946BB4C15A5C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ABCD67-2406-C6B4-CBF6-B336713B80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8FB5F32-7BD1-CA44-EFD1-313F3D53B5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3073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0CA9C-4350-DE0E-5242-40A95F2C5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27F5E7-0157-DC88-6DDA-FA495A4BE90F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804C37-5540-9163-D078-7AA47BC29E20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22224F-F8CB-507D-A02B-9A027F23E5B9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F111A-C4A7-C2F4-8E25-0F8283A4C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D1267B-C09F-62CD-2E18-39A35C92F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DFA2FAA-6DEF-8751-3C56-8328B37D064E}"/>
              </a:ext>
            </a:extLst>
          </p:cNvPr>
          <p:cNvSpPr/>
          <p:nvPr/>
        </p:nvSpPr>
        <p:spPr>
          <a:xfrm>
            <a:off x="7994074" y="2191538"/>
            <a:ext cx="2174133" cy="2333682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6E8529-A1D7-D631-6E0F-B772F1C62770}"/>
              </a:ext>
            </a:extLst>
          </p:cNvPr>
          <p:cNvSpPr/>
          <p:nvPr/>
        </p:nvSpPr>
        <p:spPr>
          <a:xfrm>
            <a:off x="2452255" y="1793242"/>
            <a:ext cx="2142328" cy="1631794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998625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0C0D21D-7CBD-0351-3F66-3CB06C062740}"/>
              </a:ext>
            </a:extLst>
          </p:cNvPr>
          <p:cNvSpPr/>
          <p:nvPr/>
        </p:nvSpPr>
        <p:spPr>
          <a:xfrm>
            <a:off x="595745" y="4715483"/>
            <a:ext cx="11000509" cy="14851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6686942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1183230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1253407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7031" y="1796676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EE68DE-B2C1-0E35-5190-057ACBE6C913}"/>
              </a:ext>
            </a:extLst>
          </p:cNvPr>
          <p:cNvSpPr/>
          <p:nvPr/>
        </p:nvSpPr>
        <p:spPr>
          <a:xfrm>
            <a:off x="7980217" y="2230586"/>
            <a:ext cx="2187989" cy="218627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C7FCE-1047-5CCA-3FB7-8F616082D2EF}"/>
              </a:ext>
            </a:extLst>
          </p:cNvPr>
          <p:cNvSpPr/>
          <p:nvPr/>
        </p:nvSpPr>
        <p:spPr>
          <a:xfrm>
            <a:off x="2507673" y="1793240"/>
            <a:ext cx="2086910" cy="1631795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5A5B2D-CD5A-A5F0-A99D-A62677A087EE}"/>
              </a:ext>
            </a:extLst>
          </p:cNvPr>
          <p:cNvSpPr txBox="1"/>
          <p:nvPr/>
        </p:nvSpPr>
        <p:spPr>
          <a:xfrm>
            <a:off x="797513" y="4878003"/>
            <a:ext cx="1028612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solidFill>
                  <a:srgbClr val="5079C1"/>
                </a:solidFill>
                <a:latin typeface="Monaco" pitchFamily="2" charset="77"/>
              </a:rPr>
              <a:t>Long_data</a:t>
            </a:r>
            <a:r>
              <a:rPr lang="en-US" sz="2400" dirty="0">
                <a:solidFill>
                  <a:srgbClr val="5079C1"/>
                </a:solidFill>
                <a:latin typeface="Monaco" pitchFamily="2" charset="77"/>
              </a:rPr>
              <a:t> </a:t>
            </a:r>
            <a:r>
              <a:rPr lang="en-US" sz="2400" dirty="0">
                <a:latin typeface="Monaco" pitchFamily="2" charset="77"/>
              </a:rPr>
              <a:t>&lt;- </a:t>
            </a:r>
            <a:r>
              <a:rPr lang="en-US" sz="2400" dirty="0" err="1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Wide_data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onaco" pitchFamily="2" charset="77"/>
              </a:rPr>
              <a:t> </a:t>
            </a:r>
            <a:r>
              <a:rPr lang="en-US" sz="2400" dirty="0">
                <a:latin typeface="Monaco" pitchFamily="2" charset="77"/>
              </a:rPr>
              <a:t>|&gt;</a:t>
            </a:r>
          </a:p>
          <a:p>
            <a:r>
              <a:rPr lang="en-US" sz="2400" dirty="0">
                <a:latin typeface="Monaco" pitchFamily="2" charset="77"/>
              </a:rPr>
              <a:t>			</a:t>
            </a:r>
            <a:r>
              <a:rPr lang="en-US" sz="2400" dirty="0" err="1">
                <a:latin typeface="Monaco" pitchFamily="2" charset="77"/>
              </a:rPr>
              <a:t>pivot_longer</a:t>
            </a:r>
            <a:r>
              <a:rPr lang="en-US" sz="2400" dirty="0">
                <a:latin typeface="Monaco" pitchFamily="2" charset="77"/>
              </a:rPr>
              <a:t>(</a:t>
            </a:r>
            <a:r>
              <a:rPr lang="en-US" sz="2400" dirty="0" err="1">
                <a:latin typeface="Monaco" pitchFamily="2" charset="77"/>
              </a:rPr>
              <a:t>names_to</a:t>
            </a:r>
            <a:r>
              <a:rPr lang="en-US" sz="2400" dirty="0">
                <a:latin typeface="Monaco" pitchFamily="2" charset="77"/>
              </a:rPr>
              <a:t> = sex, </a:t>
            </a:r>
          </a:p>
          <a:p>
            <a:r>
              <a:rPr lang="en-US" sz="2400" dirty="0">
                <a:latin typeface="Monaco" pitchFamily="2" charset="77"/>
              </a:rPr>
              <a:t>                               </a:t>
            </a:r>
            <a:r>
              <a:rPr lang="en-US" sz="2400" dirty="0" err="1">
                <a:latin typeface="Monaco" pitchFamily="2" charset="77"/>
              </a:rPr>
              <a:t>values_to</a:t>
            </a:r>
            <a:r>
              <a:rPr lang="en-US" sz="2400" dirty="0">
                <a:latin typeface="Monaco" pitchFamily="2" charset="77"/>
              </a:rPr>
              <a:t> = number)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A05AED5-4D4D-86C8-A831-917677A77D57}"/>
              </a:ext>
            </a:extLst>
          </p:cNvPr>
          <p:cNvCxnSpPr/>
          <p:nvPr/>
        </p:nvCxnSpPr>
        <p:spPr>
          <a:xfrm>
            <a:off x="5034807" y="2707920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482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ric Monson">
            <a:extLst>
              <a:ext uri="{FF2B5EF4-FFF2-40B4-BE49-F238E27FC236}">
                <a16:creationId xmlns:a16="http://schemas.microsoft.com/office/drawing/2014/main" id="{D7B62AE0-29E5-88C6-34AF-11D1666E0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7" r="2" b="29168"/>
          <a:stretch/>
        </p:blipFill>
        <p:spPr bwMode="auto">
          <a:xfrm>
            <a:off x="5931682" y="3611914"/>
            <a:ext cx="2248868" cy="224886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McCall Pitcher">
            <a:extLst>
              <a:ext uri="{FF2B5EF4-FFF2-40B4-BE49-F238E27FC236}">
                <a16:creationId xmlns:a16="http://schemas.microsoft.com/office/drawing/2014/main" id="{25FEB2AD-AB84-3D51-E6C9-829060BE3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50" r="-1" b="11249"/>
          <a:stretch/>
        </p:blipFill>
        <p:spPr bwMode="auto">
          <a:xfrm>
            <a:off x="5931682" y="997218"/>
            <a:ext cx="2248868" cy="224886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Lauren Nichols">
            <a:extLst>
              <a:ext uri="{FF2B5EF4-FFF2-40B4-BE49-F238E27FC236}">
                <a16:creationId xmlns:a16="http://schemas.microsoft.com/office/drawing/2014/main" id="{05AD2BA2-77A6-D1CC-EE07-3AEB7EF89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00"/>
          <a:stretch/>
        </p:blipFill>
        <p:spPr bwMode="auto">
          <a:xfrm>
            <a:off x="3026321" y="997218"/>
            <a:ext cx="2248868" cy="2248868"/>
          </a:xfrm>
          <a:custGeom>
            <a:avLst/>
            <a:gdLst/>
            <a:ahLst/>
            <a:cxnLst/>
            <a:rect l="l" t="t" r="r" b="b"/>
            <a:pathLst>
              <a:path w="2849586" h="2849586">
                <a:moveTo>
                  <a:pt x="1424793" y="0"/>
                </a:moveTo>
                <a:cubicBezTo>
                  <a:pt x="2211684" y="0"/>
                  <a:pt x="2849586" y="637902"/>
                  <a:pt x="2849586" y="1424793"/>
                </a:cubicBezTo>
                <a:cubicBezTo>
                  <a:pt x="2849586" y="2211684"/>
                  <a:pt x="2211684" y="2849586"/>
                  <a:pt x="1424793" y="2849586"/>
                </a:cubicBezTo>
                <a:cubicBezTo>
                  <a:pt x="637902" y="2849586"/>
                  <a:pt x="0" y="2211684"/>
                  <a:pt x="0" y="1424793"/>
                </a:cubicBezTo>
                <a:cubicBezTo>
                  <a:pt x="0" y="637902"/>
                  <a:pt x="637902" y="0"/>
                  <a:pt x="142479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9A8775A-3ECA-D41F-30E7-6AC787CF299B}"/>
              </a:ext>
            </a:extLst>
          </p:cNvPr>
          <p:cNvSpPr txBox="1"/>
          <p:nvPr/>
        </p:nvSpPr>
        <p:spPr>
          <a:xfrm>
            <a:off x="2561190" y="-49610"/>
            <a:ext cx="83551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Data Visualization Specialists</a:t>
            </a:r>
          </a:p>
        </p:txBody>
      </p:sp>
      <p:pic>
        <p:nvPicPr>
          <p:cNvPr id="1032" name="Picture 8" descr="Center for Data and Visualization Sciences">
            <a:extLst>
              <a:ext uri="{FF2B5EF4-FFF2-40B4-BE49-F238E27FC236}">
                <a16:creationId xmlns:a16="http://schemas.microsoft.com/office/drawing/2014/main" id="{6A03409D-66F5-F4A0-8CA2-4DD58C6BEE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100" y="12968"/>
            <a:ext cx="2120900" cy="196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B874B96-068D-C80D-FE28-C7833AD8AA41}"/>
              </a:ext>
            </a:extLst>
          </p:cNvPr>
          <p:cNvSpPr txBox="1"/>
          <p:nvPr/>
        </p:nvSpPr>
        <p:spPr>
          <a:xfrm>
            <a:off x="230983" y="1551696"/>
            <a:ext cx="26278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Lauren </a:t>
            </a:r>
          </a:p>
          <a:p>
            <a:pPr algn="r"/>
            <a:r>
              <a:rPr lang="en-US" sz="3200" dirty="0"/>
              <a:t>Nichols</a:t>
            </a:r>
          </a:p>
          <a:p>
            <a:pPr algn="r"/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767501-F62F-9C6C-78E2-31441F0BD63C}"/>
              </a:ext>
            </a:extLst>
          </p:cNvPr>
          <p:cNvSpPr txBox="1"/>
          <p:nvPr/>
        </p:nvSpPr>
        <p:spPr>
          <a:xfrm>
            <a:off x="8348068" y="1498732"/>
            <a:ext cx="2627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McCall </a:t>
            </a:r>
          </a:p>
          <a:p>
            <a:r>
              <a:rPr lang="en-US" sz="3200" dirty="0"/>
              <a:t>Pitcher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E9880C-FB96-4FBE-D9A7-CAEED52F1395}"/>
              </a:ext>
            </a:extLst>
          </p:cNvPr>
          <p:cNvSpPr txBox="1"/>
          <p:nvPr/>
        </p:nvSpPr>
        <p:spPr>
          <a:xfrm>
            <a:off x="8348068" y="3994708"/>
            <a:ext cx="262782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Eric </a:t>
            </a:r>
          </a:p>
          <a:p>
            <a:r>
              <a:rPr lang="en-US" sz="3200" dirty="0"/>
              <a:t>Monson</a:t>
            </a:r>
          </a:p>
        </p:txBody>
      </p:sp>
      <p:pic>
        <p:nvPicPr>
          <p:cNvPr id="6" name="Picture 2" descr="Drew Keener | Staff Directory | Duke University Libraries">
            <a:extLst>
              <a:ext uri="{FF2B5EF4-FFF2-40B4-BE49-F238E27FC236}">
                <a16:creationId xmlns:a16="http://schemas.microsoft.com/office/drawing/2014/main" id="{B97599EA-DFAD-D204-9CFF-22228830A0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" t="4445" r="615" b="21523"/>
          <a:stretch/>
        </p:blipFill>
        <p:spPr bwMode="auto">
          <a:xfrm>
            <a:off x="3026321" y="3611914"/>
            <a:ext cx="2248868" cy="224886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F51197-8DA1-A785-30D9-4754722F8B1A}"/>
              </a:ext>
            </a:extLst>
          </p:cNvPr>
          <p:cNvSpPr txBox="1"/>
          <p:nvPr/>
        </p:nvSpPr>
        <p:spPr>
          <a:xfrm>
            <a:off x="398501" y="4077951"/>
            <a:ext cx="26278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/>
              <a:t>Drew </a:t>
            </a:r>
          </a:p>
          <a:p>
            <a:pPr algn="r"/>
            <a:r>
              <a:rPr lang="en-US" sz="3200" dirty="0"/>
              <a:t>Keener</a:t>
            </a:r>
          </a:p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mapping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0621E1-5770-2043-6492-AD24C6A848D3}"/>
              </a:ext>
            </a:extLst>
          </p:cNvPr>
          <p:cNvSpPr txBox="1"/>
          <p:nvPr/>
        </p:nvSpPr>
        <p:spPr>
          <a:xfrm>
            <a:off x="4150755" y="6106967"/>
            <a:ext cx="62366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chemeClr val="accent2">
                    <a:lumMod val="75000"/>
                  </a:schemeClr>
                </a:solidFill>
              </a:rPr>
              <a:t>askdata@duke.edu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7462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E9C84D-22D8-4055-59B7-445E86FB29C5}"/>
              </a:ext>
            </a:extLst>
          </p:cNvPr>
          <p:cNvSpPr/>
          <p:nvPr/>
        </p:nvSpPr>
        <p:spPr>
          <a:xfrm>
            <a:off x="4353641" y="1950220"/>
            <a:ext cx="1948305" cy="20883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5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B5430C49-86EB-8DA5-4683-CDF6E10C3C16}"/>
              </a:ext>
            </a:extLst>
          </p:cNvPr>
          <p:cNvSpPr/>
          <p:nvPr/>
        </p:nvSpPr>
        <p:spPr>
          <a:xfrm>
            <a:off x="1568139" y="2765022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504A7C4-F91F-255E-AC47-4DFB5003AC4C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5E5B08-4528-E098-C6E7-E04D0CD05444}"/>
              </a:ext>
            </a:extLst>
          </p:cNvPr>
          <p:cNvSpPr/>
          <p:nvPr/>
        </p:nvSpPr>
        <p:spPr>
          <a:xfrm>
            <a:off x="1568139" y="2239731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C82FFB-DF17-1371-7893-18868DA401D4}"/>
              </a:ext>
            </a:extLst>
          </p:cNvPr>
          <p:cNvSpPr txBox="1"/>
          <p:nvPr/>
        </p:nvSpPr>
        <p:spPr>
          <a:xfrm>
            <a:off x="4745421" y="220665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B9578D-BE3F-5FDC-65C0-310E8F75180E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</p:spTree>
    <p:extLst>
      <p:ext uri="{BB962C8B-B14F-4D97-AF65-F5344CB8AC3E}">
        <p14:creationId xmlns:p14="http://schemas.microsoft.com/office/powerpoint/2010/main" val="2363993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68847-E8EE-AEDA-3B4D-252D1B368F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ogram 9">
            <a:extLst>
              <a:ext uri="{FF2B5EF4-FFF2-40B4-BE49-F238E27FC236}">
                <a16:creationId xmlns:a16="http://schemas.microsoft.com/office/drawing/2014/main" id="{9ED3F398-4A1A-1BD3-5344-99BD34EE0E84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7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28A3019E-E38C-878F-2BC9-0F5013E1FB68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76803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661CB9E2-83D4-2C7C-9C98-10EF1CBC6DC6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5079C1">
              <a:alpha val="70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0A1CC38-818B-CD5A-9217-B22B37E73D7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98F3F6-F4FF-719A-CC85-3995F89B8CC5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F3FFB4E-6D3B-16BE-CA56-3D95D8C41B30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9DFD95-D070-0354-AB64-2B931F239286}"/>
              </a:ext>
            </a:extLst>
          </p:cNvPr>
          <p:cNvSpPr txBox="1"/>
          <p:nvPr/>
        </p:nvSpPr>
        <p:spPr>
          <a:xfrm>
            <a:off x="379851" y="372879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02C0E1-DB9D-2CDB-F097-3D336CAB1044}"/>
              </a:ext>
            </a:extLst>
          </p:cNvPr>
          <p:cNvSpPr/>
          <p:nvPr/>
        </p:nvSpPr>
        <p:spPr>
          <a:xfrm>
            <a:off x="1568139" y="373213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0DCD892-2E44-F07E-F674-EA56AAC559DE}"/>
              </a:ext>
            </a:extLst>
          </p:cNvPr>
          <p:cNvSpPr/>
          <p:nvPr/>
        </p:nvSpPr>
        <p:spPr>
          <a:xfrm>
            <a:off x="1553004" y="4319980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64B9BF-4C9B-A32E-FDA7-DFFE941BADB0}"/>
              </a:ext>
            </a:extLst>
          </p:cNvPr>
          <p:cNvSpPr/>
          <p:nvPr/>
        </p:nvSpPr>
        <p:spPr>
          <a:xfrm>
            <a:off x="1568139" y="4846446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347203-6C81-084D-7E64-610E4D1F4A06}"/>
              </a:ext>
            </a:extLst>
          </p:cNvPr>
          <p:cNvSpPr txBox="1"/>
          <p:nvPr/>
        </p:nvSpPr>
        <p:spPr>
          <a:xfrm>
            <a:off x="5364424" y="4298962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507936B-D511-40C4-D5C0-7A1DC098BFD2}"/>
              </a:ext>
            </a:extLst>
          </p:cNvPr>
          <p:cNvSpPr txBox="1"/>
          <p:nvPr/>
        </p:nvSpPr>
        <p:spPr>
          <a:xfrm>
            <a:off x="4007966" y="370295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02FA09-2B0C-BF41-9548-A9DBF16EF8A5}"/>
              </a:ext>
            </a:extLst>
          </p:cNvPr>
          <p:cNvSpPr txBox="1"/>
          <p:nvPr/>
        </p:nvSpPr>
        <p:spPr>
          <a:xfrm>
            <a:off x="379851" y="1676387"/>
            <a:ext cx="1300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46F28C6B-65B3-549E-0D8F-83F1E73365A3}"/>
              </a:ext>
            </a:extLst>
          </p:cNvPr>
          <p:cNvSpPr/>
          <p:nvPr/>
        </p:nvSpPr>
        <p:spPr>
          <a:xfrm>
            <a:off x="1568139" y="1679733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yourdata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49B40092-E4C9-DA15-772F-B811BC5E05CF}"/>
              </a:ext>
            </a:extLst>
          </p:cNvPr>
          <p:cNvSpPr/>
          <p:nvPr/>
        </p:nvSpPr>
        <p:spPr>
          <a:xfrm>
            <a:off x="1568139" y="2765022"/>
            <a:ext cx="28389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geometry function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7674D23-C804-986D-A7BA-86CB51F64F63}"/>
              </a:ext>
            </a:extLst>
          </p:cNvPr>
          <p:cNvSpPr txBox="1"/>
          <p:nvPr/>
        </p:nvSpPr>
        <p:spPr>
          <a:xfrm>
            <a:off x="4007966" y="1650552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9780666-77CC-DB27-7753-F4A99724023D}"/>
              </a:ext>
            </a:extLst>
          </p:cNvPr>
          <p:cNvSpPr/>
          <p:nvPr/>
        </p:nvSpPr>
        <p:spPr>
          <a:xfrm>
            <a:off x="1568139" y="2239731"/>
            <a:ext cx="3177282" cy="395505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 axis, y axis)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A92A1F3-7FF0-B5E2-86B6-0634BF370193}"/>
              </a:ext>
            </a:extLst>
          </p:cNvPr>
          <p:cNvSpPr txBox="1"/>
          <p:nvPr/>
        </p:nvSpPr>
        <p:spPr>
          <a:xfrm>
            <a:off x="4745421" y="2206650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Lucida Console" panose="020B0609040504020204" pitchFamily="49" charset="0"/>
              </a:rPr>
              <a:t>) + </a:t>
            </a:r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F1C2888-5898-999B-A26D-D0FBABBF316E}"/>
              </a:ext>
            </a:extLst>
          </p:cNvPr>
          <p:cNvSpPr txBox="1"/>
          <p:nvPr/>
        </p:nvSpPr>
        <p:spPr>
          <a:xfrm>
            <a:off x="4010238" y="1652824"/>
            <a:ext cx="1300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</a:t>
            </a:r>
            <a:r>
              <a:rPr lang="en-US" sz="2400" dirty="0">
                <a:latin typeface="Monaco" pitchFamily="2" charset="77"/>
              </a:rPr>
              <a:t>	    </a:t>
            </a:r>
          </a:p>
        </p:txBody>
      </p:sp>
    </p:spTree>
    <p:extLst>
      <p:ext uri="{BB962C8B-B14F-4D97-AF65-F5344CB8AC3E}">
        <p14:creationId xmlns:p14="http://schemas.microsoft.com/office/powerpoint/2010/main" val="39232618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2C8E7-73FA-DE9A-744F-A498F64BC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825" y="935048"/>
            <a:ext cx="4964386" cy="49157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9DFF59-6A7E-388F-FC2C-854B033C0E9D}"/>
              </a:ext>
            </a:extLst>
          </p:cNvPr>
          <p:cNvSpPr txBox="1"/>
          <p:nvPr/>
        </p:nvSpPr>
        <p:spPr>
          <a:xfrm>
            <a:off x="398928" y="98559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12DAED2-1AE6-47F1-291C-0699AB239FD8}"/>
              </a:ext>
            </a:extLst>
          </p:cNvPr>
          <p:cNvSpPr/>
          <p:nvPr/>
        </p:nvSpPr>
        <p:spPr>
          <a:xfrm>
            <a:off x="1587216" y="98893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F489E01-8B44-281D-4A51-01EDCCA16917}"/>
              </a:ext>
            </a:extLst>
          </p:cNvPr>
          <p:cNvSpPr/>
          <p:nvPr/>
        </p:nvSpPr>
        <p:spPr>
          <a:xfrm>
            <a:off x="1572081" y="1576780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DC55FF-B265-9176-2FB0-BCB57D4B1E93}"/>
              </a:ext>
            </a:extLst>
          </p:cNvPr>
          <p:cNvSpPr/>
          <p:nvPr/>
        </p:nvSpPr>
        <p:spPr>
          <a:xfrm>
            <a:off x="1587216" y="2103246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2DAFE9-C688-7CF8-2D23-FC3E14A19012}"/>
              </a:ext>
            </a:extLst>
          </p:cNvPr>
          <p:cNvSpPr txBox="1"/>
          <p:nvPr/>
        </p:nvSpPr>
        <p:spPr>
          <a:xfrm>
            <a:off x="5383501" y="1555762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E992D2-4CDB-38D5-E0F7-56B3291CB289}"/>
              </a:ext>
            </a:extLst>
          </p:cNvPr>
          <p:cNvSpPr txBox="1"/>
          <p:nvPr/>
        </p:nvSpPr>
        <p:spPr>
          <a:xfrm>
            <a:off x="4027043" y="95975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</p:spTree>
    <p:extLst>
      <p:ext uri="{BB962C8B-B14F-4D97-AF65-F5344CB8AC3E}">
        <p14:creationId xmlns:p14="http://schemas.microsoft.com/office/powerpoint/2010/main" val="2614925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ECF20D-828C-BC22-9EAA-049966A64D50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3565986-EEA4-8D55-329D-B0C067E96FC8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2ED75D1-0D97-A177-3FE4-6EB4D7BE41DC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933A2CF-5FA2-D101-893F-2FA31CDAF9DA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E333C4E-4A89-1773-608B-7852D958C5BA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B50E680-B35A-3510-A924-1634CB8897AC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E712B-A2C5-F5F0-9875-708A9F5448CF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>
            <a:extLst>
              <a:ext uri="{FF2B5EF4-FFF2-40B4-BE49-F238E27FC236}">
                <a16:creationId xmlns:a16="http://schemas.microsoft.com/office/drawing/2014/main" id="{743AAF9C-64ED-42DA-FE81-0DD836B64BF9}"/>
              </a:ext>
            </a:extLst>
          </p:cNvPr>
          <p:cNvSpPr/>
          <p:nvPr/>
        </p:nvSpPr>
        <p:spPr>
          <a:xfrm rot="5400000">
            <a:off x="6892013" y="1317885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Hexagon 2">
            <a:extLst>
              <a:ext uri="{FF2B5EF4-FFF2-40B4-BE49-F238E27FC236}">
                <a16:creationId xmlns:a16="http://schemas.microsoft.com/office/drawing/2014/main" id="{3E245088-C229-981F-348C-4D3C0DC05319}"/>
              </a:ext>
            </a:extLst>
          </p:cNvPr>
          <p:cNvSpPr/>
          <p:nvPr/>
        </p:nvSpPr>
        <p:spPr>
          <a:xfrm rot="5400000">
            <a:off x="5118236" y="150416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Hexagon 3">
            <a:extLst>
              <a:ext uri="{FF2B5EF4-FFF2-40B4-BE49-F238E27FC236}">
                <a16:creationId xmlns:a16="http://schemas.microsoft.com/office/drawing/2014/main" id="{0BA62908-6396-AD01-AAC6-B00934492303}"/>
              </a:ext>
            </a:extLst>
          </p:cNvPr>
          <p:cNvSpPr/>
          <p:nvPr/>
        </p:nvSpPr>
        <p:spPr>
          <a:xfrm rot="5400000">
            <a:off x="6087673" y="454538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Hexagon 4">
            <a:extLst>
              <a:ext uri="{FF2B5EF4-FFF2-40B4-BE49-F238E27FC236}">
                <a16:creationId xmlns:a16="http://schemas.microsoft.com/office/drawing/2014/main" id="{105B9629-222F-D9D0-868F-F09ECB6F5106}"/>
              </a:ext>
            </a:extLst>
          </p:cNvPr>
          <p:cNvSpPr/>
          <p:nvPr/>
        </p:nvSpPr>
        <p:spPr>
          <a:xfrm rot="5400000">
            <a:off x="6843432" y="3936317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Hexagon 5">
            <a:extLst>
              <a:ext uri="{FF2B5EF4-FFF2-40B4-BE49-F238E27FC236}">
                <a16:creationId xmlns:a16="http://schemas.microsoft.com/office/drawing/2014/main" id="{9F513010-830C-D15B-85E1-296014855F9A}"/>
              </a:ext>
            </a:extLst>
          </p:cNvPr>
          <p:cNvSpPr/>
          <p:nvPr/>
        </p:nvSpPr>
        <p:spPr>
          <a:xfrm rot="5400000">
            <a:off x="5995504" y="146895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Hexagon 6">
            <a:extLst>
              <a:ext uri="{FF2B5EF4-FFF2-40B4-BE49-F238E27FC236}">
                <a16:creationId xmlns:a16="http://schemas.microsoft.com/office/drawing/2014/main" id="{23934DB2-9C04-A47A-2E38-3683EAF8B6DB}"/>
              </a:ext>
            </a:extLst>
          </p:cNvPr>
          <p:cNvSpPr/>
          <p:nvPr/>
        </p:nvSpPr>
        <p:spPr>
          <a:xfrm rot="5400000">
            <a:off x="6715790" y="216028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xagon 7">
            <a:extLst>
              <a:ext uri="{FF2B5EF4-FFF2-40B4-BE49-F238E27FC236}">
                <a16:creationId xmlns:a16="http://schemas.microsoft.com/office/drawing/2014/main" id="{D93B8110-1F11-D8FC-0909-4DBECCA6E03B}"/>
              </a:ext>
            </a:extLst>
          </p:cNvPr>
          <p:cNvSpPr/>
          <p:nvPr/>
        </p:nvSpPr>
        <p:spPr>
          <a:xfrm rot="5400000">
            <a:off x="4351017" y="3983670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Hexagon 8">
            <a:extLst>
              <a:ext uri="{FF2B5EF4-FFF2-40B4-BE49-F238E27FC236}">
                <a16:creationId xmlns:a16="http://schemas.microsoft.com/office/drawing/2014/main" id="{BD9EE365-CF19-095A-4E6C-A45F33775E17}"/>
              </a:ext>
            </a:extLst>
          </p:cNvPr>
          <p:cNvSpPr/>
          <p:nvPr/>
        </p:nvSpPr>
        <p:spPr>
          <a:xfrm rot="5400000">
            <a:off x="5080536" y="4521707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Hexagon 9">
            <a:extLst>
              <a:ext uri="{FF2B5EF4-FFF2-40B4-BE49-F238E27FC236}">
                <a16:creationId xmlns:a16="http://schemas.microsoft.com/office/drawing/2014/main" id="{B4C7E97D-A742-BA21-2F15-8BCB4B2B4F91}"/>
              </a:ext>
            </a:extLst>
          </p:cNvPr>
          <p:cNvSpPr/>
          <p:nvPr/>
        </p:nvSpPr>
        <p:spPr>
          <a:xfrm rot="5400000">
            <a:off x="4295632" y="1945381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xagon 10">
            <a:extLst>
              <a:ext uri="{FF2B5EF4-FFF2-40B4-BE49-F238E27FC236}">
                <a16:creationId xmlns:a16="http://schemas.microsoft.com/office/drawing/2014/main" id="{AAB762EB-9CC7-7247-6C17-569655D4F39A}"/>
              </a:ext>
            </a:extLst>
          </p:cNvPr>
          <p:cNvSpPr/>
          <p:nvPr/>
        </p:nvSpPr>
        <p:spPr>
          <a:xfrm rot="5400000">
            <a:off x="4478331" y="1203383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0366C92D-716B-992E-C544-B8EE352A5337}"/>
              </a:ext>
            </a:extLst>
          </p:cNvPr>
          <p:cNvSpPr/>
          <p:nvPr/>
        </p:nvSpPr>
        <p:spPr>
          <a:xfrm rot="5400000">
            <a:off x="5592962" y="5241916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34C86488-0D0E-BEE4-D1D8-6DC059754290}"/>
              </a:ext>
            </a:extLst>
          </p:cNvPr>
          <p:cNvSpPr/>
          <p:nvPr/>
        </p:nvSpPr>
        <p:spPr>
          <a:xfrm rot="5400000">
            <a:off x="7025092" y="4777560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Hexagon 13">
            <a:extLst>
              <a:ext uri="{FF2B5EF4-FFF2-40B4-BE49-F238E27FC236}">
                <a16:creationId xmlns:a16="http://schemas.microsoft.com/office/drawing/2014/main" id="{495CD731-5DDE-0652-B1F5-F3DF777D06E5}"/>
              </a:ext>
            </a:extLst>
          </p:cNvPr>
          <p:cNvSpPr/>
          <p:nvPr/>
        </p:nvSpPr>
        <p:spPr>
          <a:xfrm rot="5400000">
            <a:off x="5550139" y="830604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xagon 14">
            <a:extLst>
              <a:ext uri="{FF2B5EF4-FFF2-40B4-BE49-F238E27FC236}">
                <a16:creationId xmlns:a16="http://schemas.microsoft.com/office/drawing/2014/main" id="{40BA5560-4EF5-4AD2-2665-D006A27E83D5}"/>
              </a:ext>
            </a:extLst>
          </p:cNvPr>
          <p:cNvSpPr/>
          <p:nvPr/>
        </p:nvSpPr>
        <p:spPr>
          <a:xfrm rot="5400000">
            <a:off x="4307634" y="5000092"/>
            <a:ext cx="464355" cy="402542"/>
          </a:xfrm>
          <a:prstGeom prst="hexagon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E18B355-60FB-0FA8-1F12-D50610BCAC93}"/>
              </a:ext>
            </a:extLst>
          </p:cNvPr>
          <p:cNvCxnSpPr>
            <a:cxnSpLocks/>
            <a:stCxn id="10" idx="5"/>
          </p:cNvCxnSpPr>
          <p:nvPr/>
        </p:nvCxnSpPr>
        <p:spPr>
          <a:xfrm>
            <a:off x="4729081" y="2278195"/>
            <a:ext cx="547932" cy="55485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34D1473-1CA0-1922-600B-91B0A069BDAC}"/>
              </a:ext>
            </a:extLst>
          </p:cNvPr>
          <p:cNvCxnSpPr>
            <a:cxnSpLocks/>
            <a:stCxn id="11" idx="0"/>
          </p:cNvCxnSpPr>
          <p:nvPr/>
        </p:nvCxnSpPr>
        <p:spPr>
          <a:xfrm>
            <a:off x="4710509" y="1636832"/>
            <a:ext cx="750175" cy="108139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ABF2B88-D57B-0911-B6F1-3DFF41B44562}"/>
              </a:ext>
            </a:extLst>
          </p:cNvPr>
          <p:cNvCxnSpPr>
            <a:cxnSpLocks/>
            <a:stCxn id="3" idx="0"/>
          </p:cNvCxnSpPr>
          <p:nvPr/>
        </p:nvCxnSpPr>
        <p:spPr>
          <a:xfrm>
            <a:off x="5350414" y="1937612"/>
            <a:ext cx="291276" cy="656123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48F96A3-E6F4-D607-E475-9E8C7BE77AE0}"/>
              </a:ext>
            </a:extLst>
          </p:cNvPr>
          <p:cNvCxnSpPr>
            <a:cxnSpLocks/>
            <a:stCxn id="14" idx="0"/>
            <a:endCxn id="30" idx="0"/>
          </p:cNvCxnSpPr>
          <p:nvPr/>
        </p:nvCxnSpPr>
        <p:spPr>
          <a:xfrm>
            <a:off x="5782317" y="1264053"/>
            <a:ext cx="6731" cy="121159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7B1B760-97C0-A9C5-2D61-7C793BAC4D5B}"/>
              </a:ext>
            </a:extLst>
          </p:cNvPr>
          <p:cNvCxnSpPr>
            <a:cxnSpLocks/>
            <a:stCxn id="6" idx="0"/>
          </p:cNvCxnSpPr>
          <p:nvPr/>
        </p:nvCxnSpPr>
        <p:spPr>
          <a:xfrm flipH="1">
            <a:off x="5967740" y="1902401"/>
            <a:ext cx="259942" cy="691334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FB843AE-4822-0E8D-BD7F-D01700204225}"/>
              </a:ext>
            </a:extLst>
          </p:cNvPr>
          <p:cNvCxnSpPr>
            <a:cxnSpLocks/>
            <a:stCxn id="2" idx="1"/>
          </p:cNvCxnSpPr>
          <p:nvPr/>
        </p:nvCxnSpPr>
        <p:spPr>
          <a:xfrm flipH="1">
            <a:off x="6147550" y="1650699"/>
            <a:ext cx="775370" cy="1067526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0215458-6646-CF43-CB9C-7593CD171B8E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406374" y="2493100"/>
            <a:ext cx="340323" cy="35233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F175D0B-AF69-3A32-6C9D-3148C92A0780}"/>
              </a:ext>
            </a:extLst>
          </p:cNvPr>
          <p:cNvCxnSpPr>
            <a:cxnSpLocks/>
            <a:stCxn id="5" idx="2"/>
          </p:cNvCxnSpPr>
          <p:nvPr/>
        </p:nvCxnSpPr>
        <p:spPr>
          <a:xfrm flipH="1" flipV="1">
            <a:off x="6365132" y="3558359"/>
            <a:ext cx="509207" cy="44768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EECC73D-2264-E50C-4C3E-0F1BE0C99590}"/>
              </a:ext>
            </a:extLst>
          </p:cNvPr>
          <p:cNvCxnSpPr>
            <a:cxnSpLocks/>
            <a:stCxn id="13" idx="2"/>
          </p:cNvCxnSpPr>
          <p:nvPr/>
        </p:nvCxnSpPr>
        <p:spPr>
          <a:xfrm flipH="1" flipV="1">
            <a:off x="6183681" y="3722635"/>
            <a:ext cx="872318" cy="112465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6DF6EE-8794-9F39-27B9-FC93364778A7}"/>
              </a:ext>
            </a:extLst>
          </p:cNvPr>
          <p:cNvCxnSpPr>
            <a:cxnSpLocks/>
            <a:stCxn id="4" idx="3"/>
          </p:cNvCxnSpPr>
          <p:nvPr/>
        </p:nvCxnSpPr>
        <p:spPr>
          <a:xfrm flipH="1" flipV="1">
            <a:off x="5934047" y="3817581"/>
            <a:ext cx="385804" cy="69689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7F781A3-96A8-7E22-1897-050DC00E584A}"/>
              </a:ext>
            </a:extLst>
          </p:cNvPr>
          <p:cNvCxnSpPr>
            <a:cxnSpLocks/>
            <a:stCxn id="12" idx="3"/>
            <a:endCxn id="30" idx="2"/>
          </p:cNvCxnSpPr>
          <p:nvPr/>
        </p:nvCxnSpPr>
        <p:spPr>
          <a:xfrm flipH="1" flipV="1">
            <a:off x="5789048" y="3952763"/>
            <a:ext cx="36092" cy="1258247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E725ACC0-2D7E-FE5D-85C6-0E007A4538AF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5312714" y="3817580"/>
            <a:ext cx="335849" cy="673221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6AB8F1D-637F-7A4D-87B5-88D235EDC7A7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4539812" y="3698788"/>
            <a:ext cx="882921" cy="1270398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54FDA33-11F9-1BD8-753E-414EA1A55C5D}"/>
              </a:ext>
            </a:extLst>
          </p:cNvPr>
          <p:cNvCxnSpPr>
            <a:cxnSpLocks/>
            <a:stCxn id="8" idx="4"/>
          </p:cNvCxnSpPr>
          <p:nvPr/>
        </p:nvCxnSpPr>
        <p:spPr>
          <a:xfrm flipV="1">
            <a:off x="4784466" y="3598420"/>
            <a:ext cx="452464" cy="454980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">
            <a:extLst>
              <a:ext uri="{FF2B5EF4-FFF2-40B4-BE49-F238E27FC236}">
                <a16:creationId xmlns:a16="http://schemas.microsoft.com/office/drawing/2014/main" id="{9BCC07AC-EDAF-0FD8-BBCA-56D87424E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143" y="2475649"/>
            <a:ext cx="1279810" cy="1477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807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E6EB5603-70F3-DEA9-ECAA-68E73F2F9C32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7A3BDD0-B0E4-5A6C-7316-3C7DC03787C8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data = happy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A124AA39-F9A0-AA7D-B8ED-9F92BB062382}"/>
              </a:ext>
            </a:extLst>
          </p:cNvPr>
          <p:cNvSpPr/>
          <p:nvPr/>
        </p:nvSpPr>
        <p:spPr>
          <a:xfrm>
            <a:off x="3989945" y="1033271"/>
            <a:ext cx="3118052" cy="400110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483A24A-645F-2536-3B14-E1BA7D47F471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CE15E0-B1B0-06BC-86C9-6CC946CC7A86}"/>
              </a:ext>
            </a:extLst>
          </p:cNvPr>
          <p:cNvSpPr txBox="1"/>
          <p:nvPr/>
        </p:nvSpPr>
        <p:spPr>
          <a:xfrm>
            <a:off x="7032331" y="1044465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</a:t>
            </a:r>
            <a:r>
              <a:rPr lang="en-US" sz="2000" b="1" dirty="0">
                <a:latin typeface="Monaco" pitchFamily="2" charset="77"/>
              </a:rPr>
              <a:t>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73D688C-7BBB-2538-92A4-E1CAC12776A5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484957-F838-D306-D07F-E64807463F1E}"/>
              </a:ext>
            </a:extLst>
          </p:cNvPr>
          <p:cNvSpPr txBox="1"/>
          <p:nvPr/>
        </p:nvSpPr>
        <p:spPr>
          <a:xfrm>
            <a:off x="1620440" y="3924533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dplyr</a:t>
            </a:r>
            <a:r>
              <a:rPr lang="en-US" sz="2400" dirty="0">
                <a:latin typeface="Monaco" pitchFamily="2" charset="77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  +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224522-71EC-D62B-9C46-681FB4873BA7}"/>
              </a:ext>
            </a:extLst>
          </p:cNvPr>
          <p:cNvSpPr txBox="1"/>
          <p:nvPr/>
        </p:nvSpPr>
        <p:spPr>
          <a:xfrm>
            <a:off x="2319316" y="3136612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“and then…”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2E7572C-6F79-6871-090D-0FE4BEDF1B2C}"/>
              </a:ext>
            </a:extLst>
          </p:cNvPr>
          <p:cNvSpPr/>
          <p:nvPr/>
        </p:nvSpPr>
        <p:spPr>
          <a:xfrm>
            <a:off x="7166551" y="939782"/>
            <a:ext cx="675229" cy="657788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4FA7EFE-BC31-59A1-0E4A-A7CDD3CF0B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64" y="920042"/>
            <a:ext cx="5304856" cy="49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geom_smooth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02832B-810A-0209-91D5-E10908FD5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58" y="914400"/>
            <a:ext cx="5295636" cy="4914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9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2A687-2A07-CBC6-FE4D-C40A29C70E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357" y="142704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Center for Data &amp; Visualization Sciences (CDVS)</a:t>
            </a:r>
          </a:p>
        </p:txBody>
      </p:sp>
      <p:pic>
        <p:nvPicPr>
          <p:cNvPr id="3" name="Picture 2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6651A150-CDCF-558A-C90D-5E92DB8102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" t="10226" r="3551" b="1"/>
          <a:stretch/>
        </p:blipFill>
        <p:spPr>
          <a:xfrm>
            <a:off x="393357" y="1677536"/>
            <a:ext cx="5499330" cy="350292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B66DF19-7C4A-F69A-BD5C-4403716CE044}"/>
              </a:ext>
            </a:extLst>
          </p:cNvPr>
          <p:cNvSpPr txBox="1"/>
          <p:nvPr/>
        </p:nvSpPr>
        <p:spPr>
          <a:xfrm>
            <a:off x="6732748" y="4918853"/>
            <a:ext cx="3879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Helvetica" pitchFamily="2" charset="0"/>
              </a:rPr>
              <a:t>AskData@duke.edu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Helvetica" pitchFamily="2" charset="0"/>
            </a:endParaRPr>
          </a:p>
        </p:txBody>
      </p:sp>
      <p:pic>
        <p:nvPicPr>
          <p:cNvPr id="6" name="Picture 5" descr="Several people working at computers&#10;&#10;Description automatically generated with medium confidence">
            <a:extLst>
              <a:ext uri="{FF2B5EF4-FFF2-40B4-BE49-F238E27FC236}">
                <a16:creationId xmlns:a16="http://schemas.microsoft.com/office/drawing/2014/main" id="{A16C75BA-8D29-84F3-9236-99463AC09F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828" r="13114"/>
          <a:stretch/>
        </p:blipFill>
        <p:spPr>
          <a:xfrm>
            <a:off x="5941417" y="2244436"/>
            <a:ext cx="6250583" cy="2429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402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04F5CE-81D3-632B-534B-3419404F0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10BCE9FC-B6AB-CEF2-545C-414DB79357A5}"/>
              </a:ext>
            </a:extLst>
          </p:cNvPr>
          <p:cNvSpPr txBox="1"/>
          <p:nvPr/>
        </p:nvSpPr>
        <p:spPr>
          <a:xfrm>
            <a:off x="155001" y="1031810"/>
            <a:ext cx="13008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Monaco" pitchFamily="2" charset="77"/>
              </a:rPr>
              <a:t>ggplot</a:t>
            </a:r>
            <a:r>
              <a:rPr lang="en-US" sz="2000" dirty="0">
                <a:latin typeface="Monaco" pitchFamily="2" charset="77"/>
              </a:rPr>
              <a:t>(	    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ED5CCA3-5998-448D-6A5A-C0A14A53B3B4}"/>
              </a:ext>
            </a:extLst>
          </p:cNvPr>
          <p:cNvSpPr/>
          <p:nvPr/>
        </p:nvSpPr>
        <p:spPr>
          <a:xfrm>
            <a:off x="1343289" y="1035156"/>
            <a:ext cx="2549268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data = 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happy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 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9FAB33BE-615A-B46D-E637-BEDD6BC0114D}"/>
              </a:ext>
            </a:extLst>
          </p:cNvPr>
          <p:cNvSpPr/>
          <p:nvPr/>
        </p:nvSpPr>
        <p:spPr>
          <a:xfrm>
            <a:off x="3994448" y="1036753"/>
            <a:ext cx="3842861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(x=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GDP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, y=</a:t>
            </a:r>
            <a:r>
              <a:rPr lang="en-US" sz="2000" b="1" dirty="0">
                <a:solidFill>
                  <a:schemeClr val="tx1"/>
                </a:solidFill>
                <a:latin typeface="Monaco" pitchFamily="2" charset="77"/>
              </a:rPr>
              <a:t>happiness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3FE84EB-FB10-315F-4BAD-544A23B4DAE7}"/>
              </a:ext>
            </a:extLst>
          </p:cNvPr>
          <p:cNvSpPr/>
          <p:nvPr/>
        </p:nvSpPr>
        <p:spPr>
          <a:xfrm>
            <a:off x="1343289" y="1702301"/>
            <a:ext cx="2074468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sz="2000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5DABFA-D9F1-0640-3605-04F57B3656C4}"/>
              </a:ext>
            </a:extLst>
          </p:cNvPr>
          <p:cNvSpPr txBox="1"/>
          <p:nvPr/>
        </p:nvSpPr>
        <p:spPr>
          <a:xfrm>
            <a:off x="7713322" y="1031810"/>
            <a:ext cx="7315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) +	  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826EA6F-A0A0-3523-C94C-96439D2EFC86}"/>
              </a:ext>
            </a:extLst>
          </p:cNvPr>
          <p:cNvSpPr txBox="1"/>
          <p:nvPr/>
        </p:nvSpPr>
        <p:spPr>
          <a:xfrm>
            <a:off x="3783116" y="1005975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Monaco" pitchFamily="2" charset="77"/>
              </a:rPr>
              <a:t>,	   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D3C590-A9D9-83F6-7760-62B81ED2E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64" y="920042"/>
            <a:ext cx="5304856" cy="49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6621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71F4E6-D0EC-E4C2-9E5B-5CCF2222A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164" y="920042"/>
            <a:ext cx="5304856" cy="49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590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A619093-9379-8E0B-4897-8481FCEB9568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CD87AC5-F651-819F-0254-781240E8E1EF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88482A1-F256-DB0B-3FFA-DC4B145029A3}"/>
              </a:ext>
            </a:extLst>
          </p:cNvPr>
          <p:cNvSpPr/>
          <p:nvPr/>
        </p:nvSpPr>
        <p:spPr>
          <a:xfrm>
            <a:off x="3255259" y="568136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74E1448-E752-C446-CEAA-EA4441A36B5F}"/>
              </a:ext>
            </a:extLst>
          </p:cNvPr>
          <p:cNvSpPr/>
          <p:nvPr/>
        </p:nvSpPr>
        <p:spPr>
          <a:xfrm>
            <a:off x="1113338" y="11520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3D733C-D3C7-7F61-3B6C-8186F2022A66}"/>
              </a:ext>
            </a:extLst>
          </p:cNvPr>
          <p:cNvSpPr txBox="1"/>
          <p:nvPr/>
        </p:nvSpPr>
        <p:spPr>
          <a:xfrm>
            <a:off x="6572740" y="56813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3991187-C072-6DB0-32A0-6D65A2633F9E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5FD72A-D335-1A93-7C22-19E91668E913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FFE5218-AD2E-9C43-1F6F-DCDB77928254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55DE3A5-34D3-F716-FF9B-7FBE6C8AEA1F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06EA73A-E150-F9BA-EE67-0AED259F8D9E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B39C7D-5FD7-925C-C29C-8E3CEAB825F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F418030-7A10-B0BB-4EAF-35A1363633BF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Multiply 28">
            <a:extLst>
              <a:ext uri="{FF2B5EF4-FFF2-40B4-BE49-F238E27FC236}">
                <a16:creationId xmlns:a16="http://schemas.microsoft.com/office/drawing/2014/main" id="{71084FEF-E0D2-B5DD-2F99-CCDE7150694D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1" name="Multiply 30">
            <a:extLst>
              <a:ext uri="{FF2B5EF4-FFF2-40B4-BE49-F238E27FC236}">
                <a16:creationId xmlns:a16="http://schemas.microsoft.com/office/drawing/2014/main" id="{B1F61FCE-6EBC-57F0-74E6-55F462CC12E0}"/>
              </a:ext>
            </a:extLst>
          </p:cNvPr>
          <p:cNvSpPr/>
          <p:nvPr/>
        </p:nvSpPr>
        <p:spPr>
          <a:xfrm>
            <a:off x="3810107" y="553399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2" name="Multiply 31">
            <a:extLst>
              <a:ext uri="{FF2B5EF4-FFF2-40B4-BE49-F238E27FC236}">
                <a16:creationId xmlns:a16="http://schemas.microsoft.com/office/drawing/2014/main" id="{A0CC3F0D-4894-C60E-BA8D-4D14A20E89A7}"/>
              </a:ext>
            </a:extLst>
          </p:cNvPr>
          <p:cNvSpPr/>
          <p:nvPr/>
        </p:nvSpPr>
        <p:spPr>
          <a:xfrm>
            <a:off x="4761803" y="568136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ECDA99-ECBC-F68E-9B5A-29E9062E1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64" y="920042"/>
            <a:ext cx="5304856" cy="49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052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>
            <a:extLst>
              <a:ext uri="{FF2B5EF4-FFF2-40B4-BE49-F238E27FC236}">
                <a16:creationId xmlns:a16="http://schemas.microsoft.com/office/drawing/2014/main" id="{FD23E45C-1835-2125-B552-7B40BC0DA633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CF40057C-B58A-0042-E947-910E7268438A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C8DF80D-DFD2-6719-3375-97E82429F232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28F9577-3F64-C7D7-34C0-8D508ABED301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8C0027E-88D5-1DE1-D1E8-E99FC1C776EB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39434B9-2611-1889-0C21-A0646D3F7BED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DD3EE8-9196-B166-3547-F6F68D4CF3D9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543F874-C7E6-7EE1-1C43-C462E8451C2A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71CF7F4-A352-A03B-FD18-691B8D2D8C41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6B3F828-E665-0F72-9BDD-16B2EF87A1EC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A7FE53-18F1-83B7-1C8B-9A0508F4EF0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FFEA660-F637-5BFE-2E37-7ABF9B7AEFF4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DD0912-9CA0-FEEF-3136-2F1773A4EF52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31DB3D1-C019-0DDA-E2FF-E929897F0E11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15CFD53-EEB2-10C7-0F83-BA101EEF525D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8CDC34F9-0A5B-0BC8-7BE8-E884B712301A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865E425-57A6-6421-B597-7A428C287022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F778310-1352-A4C7-E948-4624A67A21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Multiply 33">
            <a:extLst>
              <a:ext uri="{FF2B5EF4-FFF2-40B4-BE49-F238E27FC236}">
                <a16:creationId xmlns:a16="http://schemas.microsoft.com/office/drawing/2014/main" id="{689F85D3-CB37-ED7E-C1E1-324CE3AF46B2}"/>
              </a:ext>
            </a:extLst>
          </p:cNvPr>
          <p:cNvSpPr/>
          <p:nvPr/>
        </p:nvSpPr>
        <p:spPr>
          <a:xfrm>
            <a:off x="912762" y="492634"/>
            <a:ext cx="1380489" cy="52465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5" name="Multiply 34">
            <a:extLst>
              <a:ext uri="{FF2B5EF4-FFF2-40B4-BE49-F238E27FC236}">
                <a16:creationId xmlns:a16="http://schemas.microsoft.com/office/drawing/2014/main" id="{FCBE5E06-DF07-E7D4-1211-EE7CD21FC066}"/>
              </a:ext>
            </a:extLst>
          </p:cNvPr>
          <p:cNvSpPr/>
          <p:nvPr/>
        </p:nvSpPr>
        <p:spPr>
          <a:xfrm>
            <a:off x="1668185" y="1015730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6" name="Multiply 35">
            <a:extLst>
              <a:ext uri="{FF2B5EF4-FFF2-40B4-BE49-F238E27FC236}">
                <a16:creationId xmlns:a16="http://schemas.microsoft.com/office/drawing/2014/main" id="{8E0AF13E-D75A-01C9-E5D9-2A8A704473B0}"/>
              </a:ext>
            </a:extLst>
          </p:cNvPr>
          <p:cNvSpPr/>
          <p:nvPr/>
        </p:nvSpPr>
        <p:spPr>
          <a:xfrm>
            <a:off x="2619881" y="1030467"/>
            <a:ext cx="472916" cy="417085"/>
          </a:xfrm>
          <a:prstGeom prst="mathMultiply">
            <a:avLst>
              <a:gd name="adj1" fmla="val 7731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aco" pitchFamily="2" charset="77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-8186" y="244021"/>
            <a:ext cx="6475433" cy="2927107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0EBA0D3-CE8B-576D-270D-DD0234126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64" y="920042"/>
            <a:ext cx="5304856" cy="49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266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9688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%&gt;%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58A94815-F4BC-8CAD-AA96-1C685D10D22A}"/>
              </a:ext>
            </a:extLst>
          </p:cNvPr>
          <p:cNvSpPr/>
          <p:nvPr/>
        </p:nvSpPr>
        <p:spPr>
          <a:xfrm>
            <a:off x="10827" y="136600"/>
            <a:ext cx="6475433" cy="4047345"/>
          </a:xfrm>
          <a:prstGeom prst="rect">
            <a:avLst/>
          </a:prstGeom>
          <a:solidFill>
            <a:schemeClr val="bg1">
              <a:alpha val="7773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Monaco" pitchFamily="2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4E0841-294C-D738-5237-567BFB2A5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64" y="920042"/>
            <a:ext cx="5304856" cy="492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604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8AFC596-D641-220D-2E8B-437D9E26A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1164" y="920042"/>
            <a:ext cx="5304856" cy="492281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7C305EF-4E66-D0AD-CB4F-ADB0CD7565A0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37950C2-4777-E724-0C07-000393264966}"/>
              </a:ext>
            </a:extLst>
          </p:cNvPr>
          <p:cNvSpPr/>
          <p:nvPr/>
        </p:nvSpPr>
        <p:spPr>
          <a:xfrm>
            <a:off x="1102874" y="5302272"/>
            <a:ext cx="192759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DB866837-5A72-D74D-52FD-5254B3D660E8}"/>
              </a:ext>
            </a:extLst>
          </p:cNvPr>
          <p:cNvSpPr/>
          <p:nvPr/>
        </p:nvSpPr>
        <p:spPr>
          <a:xfrm>
            <a:off x="59619" y="4376848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E9FED717-A3F8-4FD5-D90A-B535424A0E8C}"/>
              </a:ext>
            </a:extLst>
          </p:cNvPr>
          <p:cNvSpPr/>
          <p:nvPr/>
        </p:nvSpPr>
        <p:spPr>
          <a:xfrm>
            <a:off x="1088456" y="4839448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18567E-2505-D045-2B73-1E2AA6C72235}"/>
              </a:ext>
            </a:extLst>
          </p:cNvPr>
          <p:cNvSpPr txBox="1"/>
          <p:nvPr/>
        </p:nvSpPr>
        <p:spPr>
          <a:xfrm>
            <a:off x="1039963" y="439688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%&gt;%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A9FC18E-CEF6-92F9-8F1D-7785AFA9623B}"/>
              </a:ext>
            </a:extLst>
          </p:cNvPr>
          <p:cNvSpPr txBox="1"/>
          <p:nvPr/>
        </p:nvSpPr>
        <p:spPr>
          <a:xfrm>
            <a:off x="10827" y="485788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92737A0-1DFE-79BA-3B7E-56717F7A98D8}"/>
              </a:ext>
            </a:extLst>
          </p:cNvPr>
          <p:cNvSpPr txBox="1"/>
          <p:nvPr/>
        </p:nvSpPr>
        <p:spPr>
          <a:xfrm>
            <a:off x="3895882" y="4840564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9E50BF-6386-D3F4-5619-9CBFD4DD2A4E}"/>
              </a:ext>
            </a:extLst>
          </p:cNvPr>
          <p:cNvSpPr txBox="1"/>
          <p:nvPr/>
        </p:nvSpPr>
        <p:spPr>
          <a:xfrm>
            <a:off x="-27413" y="3341847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DB2C2EB3-C62C-EA27-BB13-BFE82AF4B03D}"/>
              </a:ext>
            </a:extLst>
          </p:cNvPr>
          <p:cNvSpPr/>
          <p:nvPr/>
        </p:nvSpPr>
        <p:spPr>
          <a:xfrm>
            <a:off x="771135" y="3724316"/>
            <a:ext cx="1777270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6326DE-1135-A521-BCCB-ECBE2897199E}"/>
              </a:ext>
            </a:extLst>
          </p:cNvPr>
          <p:cNvSpPr txBox="1"/>
          <p:nvPr/>
        </p:nvSpPr>
        <p:spPr>
          <a:xfrm>
            <a:off x="975345" y="3334251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CB5877-6AB7-0AE8-3C1E-79606626D336}"/>
              </a:ext>
            </a:extLst>
          </p:cNvPr>
          <p:cNvSpPr txBox="1"/>
          <p:nvPr/>
        </p:nvSpPr>
        <p:spPr>
          <a:xfrm>
            <a:off x="3298256" y="3762532"/>
            <a:ext cx="430421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443E92F-3ECD-1D22-82DF-74A0D2A54CAF}"/>
              </a:ext>
            </a:extLst>
          </p:cNvPr>
          <p:cNvSpPr/>
          <p:nvPr/>
        </p:nvSpPr>
        <p:spPr>
          <a:xfrm>
            <a:off x="2413421" y="3721031"/>
            <a:ext cx="965769" cy="36933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C25E0A1F-D9A6-830A-ADBF-809999202AF1}"/>
              </a:ext>
            </a:extLst>
          </p:cNvPr>
          <p:cNvSpPr/>
          <p:nvPr/>
        </p:nvSpPr>
        <p:spPr>
          <a:xfrm>
            <a:off x="3476529" y="3721031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B7EFCC1B-A2B0-6B52-0E9D-7DE7618DABB9}"/>
              </a:ext>
            </a:extLst>
          </p:cNvPr>
          <p:cNvSpPr/>
          <p:nvPr/>
        </p:nvSpPr>
        <p:spPr>
          <a:xfrm>
            <a:off x="6204021" y="3727601"/>
            <a:ext cx="243999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303AFF-0DB3-EB67-920A-4240A4AF3217}"/>
              </a:ext>
            </a:extLst>
          </p:cNvPr>
          <p:cNvSpPr txBox="1"/>
          <p:nvPr/>
        </p:nvSpPr>
        <p:spPr>
          <a:xfrm>
            <a:off x="0" y="557986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80A0EB9-E576-BE09-2B87-6A7E0A3A29EB}"/>
              </a:ext>
            </a:extLst>
          </p:cNvPr>
          <p:cNvSpPr/>
          <p:nvPr/>
        </p:nvSpPr>
        <p:spPr>
          <a:xfrm>
            <a:off x="1113338" y="561332"/>
            <a:ext cx="1944656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data = happy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A3D04FD-CB83-6305-ECC0-9EF94DFF0E45}"/>
              </a:ext>
            </a:extLst>
          </p:cNvPr>
          <p:cNvSpPr/>
          <p:nvPr/>
        </p:nvSpPr>
        <p:spPr>
          <a:xfrm>
            <a:off x="1113337" y="1030467"/>
            <a:ext cx="3404072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(x=GDP, y=happiness)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6B561273-B18F-AD90-05A4-DB673FC195D3}"/>
              </a:ext>
            </a:extLst>
          </p:cNvPr>
          <p:cNvSpPr/>
          <p:nvPr/>
        </p:nvSpPr>
        <p:spPr>
          <a:xfrm>
            <a:off x="1113339" y="1478285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7028D87-7B9E-3C87-8098-D5EB5AAE24B9}"/>
              </a:ext>
            </a:extLst>
          </p:cNvPr>
          <p:cNvSpPr txBox="1"/>
          <p:nvPr/>
        </p:nvSpPr>
        <p:spPr>
          <a:xfrm>
            <a:off x="4477497" y="1030467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7592773-E7A4-F0EC-63F1-D70682ACA102}"/>
              </a:ext>
            </a:extLst>
          </p:cNvPr>
          <p:cNvSpPr txBox="1"/>
          <p:nvPr/>
        </p:nvSpPr>
        <p:spPr>
          <a:xfrm>
            <a:off x="3010621" y="561336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E5FB3FC-1BFB-2EA9-5B65-836E50C6AA1C}"/>
              </a:ext>
            </a:extLst>
          </p:cNvPr>
          <p:cNvSpPr txBox="1"/>
          <p:nvPr/>
        </p:nvSpPr>
        <p:spPr>
          <a:xfrm>
            <a:off x="-10464" y="2160273"/>
            <a:ext cx="130088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1F9A5EEB-1417-0094-FB30-C361114BD24B}"/>
              </a:ext>
            </a:extLst>
          </p:cNvPr>
          <p:cNvSpPr/>
          <p:nvPr/>
        </p:nvSpPr>
        <p:spPr>
          <a:xfrm>
            <a:off x="1102874" y="2163619"/>
            <a:ext cx="965769" cy="409998"/>
          </a:xfrm>
          <a:prstGeom prst="roundRect">
            <a:avLst/>
          </a:prstGeom>
          <a:solidFill>
            <a:schemeClr val="accent1">
              <a:lumMod val="60000"/>
              <a:lumOff val="40000"/>
              <a:alpha val="65436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happy 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BF1CC378-5814-B600-EAB7-D56735711313}"/>
              </a:ext>
            </a:extLst>
          </p:cNvPr>
          <p:cNvSpPr/>
          <p:nvPr/>
        </p:nvSpPr>
        <p:spPr>
          <a:xfrm>
            <a:off x="2255395" y="2169906"/>
            <a:ext cx="2892884" cy="369332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(GDP, happiness)</a:t>
            </a: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8431C3EB-A308-D0BD-BCB9-8D33CA4E46AC}"/>
              </a:ext>
            </a:extLst>
          </p:cNvPr>
          <p:cNvSpPr/>
          <p:nvPr/>
        </p:nvSpPr>
        <p:spPr>
          <a:xfrm>
            <a:off x="1102874" y="2662662"/>
            <a:ext cx="1944656" cy="369332"/>
          </a:xfrm>
          <a:prstGeom prst="roundRect">
            <a:avLst/>
          </a:prstGeom>
          <a:solidFill>
            <a:srgbClr val="89C77A">
              <a:alpha val="60525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tx1"/>
                </a:solidFill>
                <a:latin typeface="Monaco" pitchFamily="2" charset="77"/>
              </a:rPr>
              <a:t>geom_point</a:t>
            </a:r>
            <a:r>
              <a:rPr lang="en-US" dirty="0">
                <a:solidFill>
                  <a:schemeClr val="tx1"/>
                </a:solidFill>
                <a:latin typeface="Monaco" pitchFamily="2" charset="77"/>
              </a:rPr>
              <a:t>()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CC73B30-0263-4540-29F9-4874E37C1AB0}"/>
              </a:ext>
            </a:extLst>
          </p:cNvPr>
          <p:cNvSpPr txBox="1"/>
          <p:nvPr/>
        </p:nvSpPr>
        <p:spPr>
          <a:xfrm>
            <a:off x="5054167" y="2169906"/>
            <a:ext cx="7315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) +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3016DD1-5207-11D9-C5BD-5E2987548842}"/>
              </a:ext>
            </a:extLst>
          </p:cNvPr>
          <p:cNvSpPr txBox="1"/>
          <p:nvPr/>
        </p:nvSpPr>
        <p:spPr>
          <a:xfrm>
            <a:off x="1993846" y="2193401"/>
            <a:ext cx="13008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Monaco" pitchFamily="2" charset="77"/>
              </a:rPr>
              <a:t>,</a:t>
            </a:r>
            <a:r>
              <a:rPr lang="en-US" sz="2000" dirty="0">
                <a:latin typeface="Monaco" pitchFamily="2" charset="77"/>
              </a:rPr>
              <a:t>	   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C0B0BEB-8575-C866-472D-4C5372F307B1}"/>
              </a:ext>
            </a:extLst>
          </p:cNvPr>
          <p:cNvSpPr/>
          <p:nvPr/>
        </p:nvSpPr>
        <p:spPr>
          <a:xfrm>
            <a:off x="3650602" y="5493894"/>
            <a:ext cx="3757534" cy="884420"/>
          </a:xfrm>
          <a:prstGeom prst="roundRect">
            <a:avLst>
              <a:gd name="adj" fmla="val 50000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These all produce the same figure!</a:t>
            </a:r>
          </a:p>
        </p:txBody>
      </p:sp>
    </p:spTree>
    <p:extLst>
      <p:ext uri="{BB962C8B-B14F-4D97-AF65-F5344CB8AC3E}">
        <p14:creationId xmlns:p14="http://schemas.microsoft.com/office/powerpoint/2010/main" val="11054995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Monaco" pitchFamily="2" charset="77"/>
              </a:rPr>
              <a:t>ggplot</a:t>
            </a:r>
            <a:r>
              <a:rPr lang="en-US" sz="2400" dirty="0">
                <a:latin typeface="Monaco" pitchFamily="2" charset="77"/>
              </a:rPr>
              <a:t>(data = </a:t>
            </a:r>
            <a:r>
              <a:rPr lang="en-US" sz="2400" dirty="0" err="1">
                <a:latin typeface="Monaco" pitchFamily="2" charset="77"/>
              </a:rPr>
              <a:t>yourData</a:t>
            </a:r>
            <a:r>
              <a:rPr lang="en-US" sz="2400" dirty="0">
                <a:latin typeface="Monaco" pitchFamily="2" charset="77"/>
              </a:rPr>
              <a:t>, 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aes</a:t>
            </a:r>
            <a:r>
              <a:rPr lang="en-US" sz="2400" dirty="0">
                <a:latin typeface="Monaco" pitchFamily="2" charset="77"/>
              </a:rPr>
              <a:t>(x = </a:t>
            </a:r>
            <a:r>
              <a:rPr lang="en-US" sz="2400" dirty="0" err="1">
                <a:latin typeface="Monaco" pitchFamily="2" charset="77"/>
              </a:rPr>
              <a:t>xaxis,y</a:t>
            </a:r>
            <a:r>
              <a:rPr lang="en-US" sz="2400" dirty="0">
                <a:latin typeface="Monaco" pitchFamily="2" charset="77"/>
              </a:rPr>
              <a:t> = </a:t>
            </a:r>
            <a:r>
              <a:rPr lang="en-US" sz="2400" dirty="0" err="1">
                <a:latin typeface="Monaco" pitchFamily="2" charset="77"/>
              </a:rPr>
              <a:t>yaxis</a:t>
            </a:r>
            <a:r>
              <a:rPr lang="en-US" sz="2400" dirty="0">
                <a:latin typeface="Monaco" pitchFamily="2" charset="77"/>
              </a:rPr>
              <a:t>))+</a:t>
            </a:r>
          </a:p>
          <a:p>
            <a:r>
              <a:rPr lang="en-US" sz="2400" dirty="0">
                <a:latin typeface="Monaco" pitchFamily="2" charset="77"/>
              </a:rPr>
              <a:t>	  </a:t>
            </a:r>
            <a:r>
              <a:rPr lang="en-US" sz="2400" dirty="0" err="1">
                <a:latin typeface="Monaco" pitchFamily="2" charset="77"/>
              </a:rPr>
              <a:t>geom_point</a:t>
            </a:r>
            <a:r>
              <a:rPr lang="en-US" sz="2400" dirty="0">
                <a:latin typeface="Monaco" pitchFamily="2" charset="77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C33F7-0AE3-BB04-BBA0-3C3AB64FE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0">
            <a:extLst>
              <a:ext uri="{FF2B5EF4-FFF2-40B4-BE49-F238E27FC236}">
                <a16:creationId xmlns:a16="http://schemas.microsoft.com/office/drawing/2014/main" id="{2E3E4A31-40AE-31A8-DC3E-A6A2DF80EA4F}"/>
              </a:ext>
            </a:extLst>
          </p:cNvPr>
          <p:cNvSpPr txBox="1"/>
          <p:nvPr/>
        </p:nvSpPr>
        <p:spPr>
          <a:xfrm>
            <a:off x="559776" y="3697375"/>
            <a:ext cx="1144172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GDP,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shape=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size=      , 			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	col=	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066AB6-B47D-A12B-54AF-1236C4AA27A1}"/>
              </a:ext>
            </a:extLst>
          </p:cNvPr>
          <p:cNvSpPr txBox="1"/>
          <p:nvPr/>
        </p:nvSpPr>
        <p:spPr>
          <a:xfrm>
            <a:off x="463757" y="872423"/>
            <a:ext cx="8109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Helvetica" pitchFamily="2" charset="0"/>
              </a:rPr>
              <a:t>Aesthetics</a:t>
            </a:r>
            <a:r>
              <a:rPr lang="en-US" sz="4000" dirty="0">
                <a:solidFill>
                  <a:schemeClr val="accent2">
                    <a:lumMod val="60000"/>
                    <a:lumOff val="40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define any </a:t>
            </a:r>
            <a:r>
              <a:rPr lang="en-US" sz="4000" dirty="0">
                <a:solidFill>
                  <a:schemeClr val="accent1"/>
                </a:solidFill>
                <a:latin typeface="Helvetica" pitchFamily="2" charset="0"/>
              </a:rPr>
              <a:t>data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Helvetica" pitchFamily="2" charset="0"/>
              </a:rPr>
              <a:t> </a:t>
            </a:r>
            <a:r>
              <a:rPr lang="en-US" sz="4000" dirty="0">
                <a:latin typeface="Helvetica" pitchFamily="2" charset="0"/>
              </a:rPr>
              <a:t>that gets mapped to </a:t>
            </a:r>
            <a:r>
              <a:rPr lang="en-US" sz="4000" dirty="0">
                <a:solidFill>
                  <a:schemeClr val="accent6"/>
                </a:solidFill>
                <a:latin typeface="Helvetica" pitchFamily="2" charset="0"/>
              </a:rPr>
              <a:t>geometry</a:t>
            </a:r>
          </a:p>
          <a:p>
            <a:r>
              <a:rPr lang="en-US" sz="4000" dirty="0">
                <a:latin typeface="Helvetica" pitchFamily="2" charset="0"/>
              </a:rPr>
              <a:t>(such as color, size, shape, etc.)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F1EB38A-2536-B4AC-6FF6-B9CDA6BDA5ED}"/>
              </a:ext>
            </a:extLst>
          </p:cNvPr>
          <p:cNvSpPr/>
          <p:nvPr/>
        </p:nvSpPr>
        <p:spPr>
          <a:xfrm>
            <a:off x="3582527" y="4557713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92DBC46-6E71-7315-0BB7-EBC3A94B1BE6}"/>
              </a:ext>
            </a:extLst>
          </p:cNvPr>
          <p:cNvSpPr/>
          <p:nvPr/>
        </p:nvSpPr>
        <p:spPr>
          <a:xfrm>
            <a:off x="3427354" y="4909619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6A35964-094C-3F51-4A61-D95771851E4D}"/>
              </a:ext>
            </a:extLst>
          </p:cNvPr>
          <p:cNvSpPr/>
          <p:nvPr/>
        </p:nvSpPr>
        <p:spPr>
          <a:xfrm>
            <a:off x="3427354" y="5261525"/>
            <a:ext cx="928687" cy="285750"/>
          </a:xfrm>
          <a:prstGeom prst="roundRect">
            <a:avLst>
              <a:gd name="adj" fmla="val 28303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9720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CC016-5D24-70D6-516F-DEECC2D1282D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06DF2-39D6-93BF-B91E-D6A3FA8B2B2F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99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F4FC3-DA7E-32D7-618E-EDF0A1B53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A5FE6F5-B4DA-43F5-327D-6EB7A6C21777}"/>
              </a:ext>
            </a:extLst>
          </p:cNvPr>
          <p:cNvSpPr txBox="1"/>
          <p:nvPr/>
        </p:nvSpPr>
        <p:spPr>
          <a:xfrm>
            <a:off x="926629" y="3953403"/>
            <a:ext cx="725510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</a:t>
            </a:r>
          </a:p>
          <a:p>
            <a:r>
              <a:rPr lang="en-US" sz="3200" b="1" dirty="0">
                <a:latin typeface="Helvetica" pitchFamily="2" charset="0"/>
              </a:rPr>
              <a:t>“Grammar of Graphics”</a:t>
            </a:r>
            <a:endParaRPr lang="en-US" sz="2400" b="1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A79B9A9-8F80-68BC-1F29-C0B84CCA2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7817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Monaco" pitchFamily="2" charset="77"/>
              </a:rPr>
              <a:t>aes</a:t>
            </a:r>
            <a:r>
              <a:rPr lang="en-US" dirty="0">
                <a:highlight>
                  <a:srgbClr val="E9B994"/>
                </a:highlight>
                <a:latin typeface="Monaco" pitchFamily="2" charset="77"/>
              </a:rPr>
              <a:t>(col=continent</a:t>
            </a:r>
            <a:r>
              <a:rPr lang="en-US" dirty="0">
                <a:latin typeface="Monaco" pitchFamily="2" charset="77"/>
              </a:rPr>
              <a:t>))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71E0-CF1E-27ED-0CAC-0EE55655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588" y="719528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47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468999" y="807148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665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489052" y="628630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2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geom_point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3364788" y="647590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87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pic>
        <p:nvPicPr>
          <p:cNvPr id="9" name="Picture 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BBEE64D-CDC6-F782-5AB0-DD1DC01E8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t="1" r="35274" b="-12316"/>
          <a:stretch/>
        </p:blipFill>
        <p:spPr>
          <a:xfrm>
            <a:off x="856335" y="864852"/>
            <a:ext cx="2946946" cy="224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958A1-42A2-1136-0D7B-5C9F2EF46E86}"/>
              </a:ext>
            </a:extLst>
          </p:cNvPr>
          <p:cNvSpPr txBox="1"/>
          <p:nvPr/>
        </p:nvSpPr>
        <p:spPr>
          <a:xfrm>
            <a:off x="3580694" y="1018077"/>
            <a:ext cx="1074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Andale Mono" panose="020B0509000000000004" pitchFamily="49" charset="0"/>
              </a:rPr>
              <a:t>colour</a:t>
            </a:r>
            <a:endParaRPr lang="en-US" sz="1600" dirty="0">
              <a:latin typeface="Andale Mono" panose="020B0509000000000004" pitchFamily="49" charset="0"/>
            </a:endParaRP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43ACF-7A9B-2BEC-3DF2-752180AC6A55}"/>
              </a:ext>
            </a:extLst>
          </p:cNvPr>
          <p:cNvSpPr/>
          <p:nvPr/>
        </p:nvSpPr>
        <p:spPr>
          <a:xfrm>
            <a:off x="3803282" y="1018078"/>
            <a:ext cx="951338" cy="1846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92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1064712" y="2918564"/>
            <a:ext cx="41586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can also set conditional formatting. </a:t>
            </a:r>
          </a:p>
          <a:p>
            <a:endParaRPr lang="en-US" dirty="0"/>
          </a:p>
          <a:p>
            <a:r>
              <a:rPr lang="en-US" dirty="0"/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62266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62266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42089" y="2806074"/>
            <a:ext cx="7898802" cy="23450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B129D9-E787-8888-55D1-444B64B99C3E}"/>
              </a:ext>
            </a:extLst>
          </p:cNvPr>
          <p:cNvSpPr txBox="1"/>
          <p:nvPr/>
        </p:nvSpPr>
        <p:spPr>
          <a:xfrm>
            <a:off x="413360" y="601249"/>
            <a:ext cx="6438378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7435AA8-7215-19F8-690B-413F1F147F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B91354B-536D-DD97-83A0-2C7AC64DB44F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CD0EEAD0-3F0D-D681-AD3B-261859EC73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015385D-2C92-9DF7-28BA-0D67FB3A0973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798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45195" y="5040518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6" name="Picture 5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3929D0B4-7CA5-77B5-5CAB-7891394D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195" y="2480435"/>
            <a:ext cx="8772540" cy="189712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29EAD-7BE7-325C-A367-1D97197F5934}"/>
              </a:ext>
            </a:extLst>
          </p:cNvPr>
          <p:cNvSpPr/>
          <p:nvPr/>
        </p:nvSpPr>
        <p:spPr>
          <a:xfrm>
            <a:off x="2632819" y="2555385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64321" y="43954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75699" y="36302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72676" y="28357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46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97734" y="21718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83695" y="14939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705732" y="7925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4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940712" y="12281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940712" y="19163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940712" y="26015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940712" y="32616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940712" y="40555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940712" y="48383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30E48-7643-8F34-8493-9E9FC85A1F9B}"/>
              </a:ext>
            </a:extLst>
          </p:cNvPr>
          <p:cNvSpPr txBox="1"/>
          <p:nvPr/>
        </p:nvSpPr>
        <p:spPr>
          <a:xfrm>
            <a:off x="926629" y="3953403"/>
            <a:ext cx="72551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5079C1"/>
                </a:solidFill>
                <a:latin typeface="Helvetica" pitchFamily="2" charset="0"/>
              </a:rPr>
              <a:t>“gg”</a:t>
            </a:r>
            <a:r>
              <a:rPr lang="en-US" sz="3200" dirty="0">
                <a:latin typeface="Helvetica" pitchFamily="2" charset="0"/>
              </a:rPr>
              <a:t> in ggplot2 stands for </a:t>
            </a:r>
          </a:p>
          <a:p>
            <a:r>
              <a:rPr lang="en-US" sz="3200" b="1" dirty="0">
                <a:latin typeface="Helvetica" pitchFamily="2" charset="0"/>
              </a:rPr>
              <a:t>“Grammar of Graphics”</a:t>
            </a:r>
          </a:p>
          <a:p>
            <a:endParaRPr lang="en-US" sz="3200" dirty="0">
              <a:latin typeface="Helvetica" pitchFamily="2" charset="0"/>
            </a:endParaRPr>
          </a:p>
          <a:p>
            <a:r>
              <a:rPr lang="en-US" sz="2400" dirty="0">
                <a:latin typeface="Helvetica" pitchFamily="2" charset="0"/>
              </a:rPr>
              <a:t>Graphics are built by layering elements</a:t>
            </a:r>
          </a:p>
          <a:p>
            <a:endParaRPr lang="en-US" sz="2400" dirty="0">
              <a:latin typeface="Helvetica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Helvetica" pitchFamily="2" charset="0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2B10A4A-FB2C-32E1-CEDF-971FA7405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113108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0455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CE5D8DC-12C1-64B2-BFA0-F7FE6E849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51CC949-4FCE-CAFE-72AD-9EA78BF0B846}"/>
              </a:ext>
            </a:extLst>
          </p:cNvPr>
          <p:cNvSpPr txBox="1"/>
          <p:nvPr/>
        </p:nvSpPr>
        <p:spPr>
          <a:xfrm>
            <a:off x="413360" y="601249"/>
            <a:ext cx="6438378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7744C4"/>
                </a:solidFill>
                <a:effectLst/>
                <a:latin typeface="SourceSansPro"/>
              </a:rPr>
              <a:t>stats </a:t>
            </a:r>
          </a:p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4F6151-EE0F-12C5-6CDB-C56B5E387C5B}"/>
              </a:ext>
            </a:extLst>
          </p:cNvPr>
          <p:cNvSpPr txBox="1"/>
          <p:nvPr/>
        </p:nvSpPr>
        <p:spPr>
          <a:xfrm>
            <a:off x="413360" y="2758587"/>
            <a:ext cx="5993704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(continent))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Monaco" pitchFamily="2" charset="77"/>
              </a:rPr>
              <a:t>	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4CE44-C350-74BA-46E1-03E72317B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6883" y="978077"/>
            <a:ext cx="6444893" cy="527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679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71E74-B32A-F32C-82AB-E96342D906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1D3B52D-E478-6B71-6F2F-9BB893AE420D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31A14C-DA5D-A134-90E0-2367AAE5B9FD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1E28C209-7CA2-28FE-7753-02346874A9C0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B732AD89-7713-653C-0D40-DDE21D82515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9B92AA7-1792-70AF-6296-C6B4D635C879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AF7FE3D6-2909-0589-1208-3E32767013FF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8D6EB2-8CED-B892-FBE2-CCB24F4BA430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5A7328-390E-187D-084C-8B0AFF576387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EC36EB-00B2-CA59-964D-73EDF89E226E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1F6BD6-E5C5-6316-4307-F7C6507DF97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855D9DB-3FFB-A794-C9F1-B51F8F038E5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EE151B-55CF-C337-6F7B-C313F1DD22A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AAC1658-E83C-42F3-F314-C82A90408EC3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B2B678-7777-0D95-236A-5E4D90F0CA4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7568BE-D73F-BE5D-00DE-3184699131A0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285BAD-FB58-8423-F013-79E1EF22864C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>
                    <a:alpha val="25172"/>
                  </a:srgbClr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5172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5172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2882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454DBD-C0A7-A7C6-4619-ACFA9A3A0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05B18608-0AD0-2ECC-7357-4C5967778F0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2DF4D68-307A-E491-AF8F-57FDF6ADBFFC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E896F3F2-8868-DFDE-5B94-AB244E48747B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111BBD2A-7AB6-C82D-9A96-BFC2DB02A08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AB9BDEA-A4F6-FF86-A26F-6B67BDF28AD3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7C8A4204-AEA5-4333-3CC1-EDF86A22886D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BA3D3A2-95EB-EF5B-C14A-082264AC984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D84C4A6-5774-6BB1-F975-E6FA4611845A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A81A7E6-9475-0370-CAC1-74C9550F7E40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33B478-C366-0B58-68ED-793672B2F056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6AFAC4E-2725-CC20-9D56-F4F4ADE1903F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6C7966-4E64-5C45-6D2B-E072E175247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0F79A07-4711-F4CA-6716-349B3749EF62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3883E8-A7C4-EFAF-D53F-D81FC2AB6C0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1722A4-02C4-3C9E-E783-9DCBAA41144F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6C87C1-5BA0-6540-7C7E-B1ECA4195BD8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>
                    <a:alpha val="29225"/>
                  </a:srgbClr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>
              <a:solidFill>
                <a:schemeClr val="tx1">
                  <a:alpha val="29225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0078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5186F-1DE3-DE6C-2274-A772094D3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9256E330-3084-9E4B-BDFB-55C8F9ED711C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65CDD64-B2D8-6FE2-86EF-99CBA4EF5D37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9EEFC0A8-23CD-1632-4519-2DC78611281A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34682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C8AFC434-DA14-BE11-A353-B38D5D36B09B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F4238B04-E889-9ACE-D9FE-E662D77C2B17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34682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96FF686-6098-712F-48CD-E9B708FFF7A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34682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D954D2C-656A-77FF-81A6-F58D1D1178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949A8F-EC46-8ED7-E0B3-B03B20DF00E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1EDD186-255C-B6EF-5A2F-51B6DDBDF5FB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F1D762-9772-9FDD-9BD5-E1D5DF62B819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57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5C1F02-1B08-7A1B-E01A-3DB1BCF1C1A6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C58F0C5-E580-50EA-B683-3207272ECA9F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alpha val="68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0EA9A341-BCCC-4256-BF80-CA273390F4B9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7B5D7E-2704-984F-35DF-694AF01FE3BF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7CE9BA8-16CA-20AA-A354-6AC8AD7FBA65}"/>
              </a:ext>
            </a:extLst>
          </p:cNvPr>
          <p:cNvSpPr txBox="1"/>
          <p:nvPr/>
        </p:nvSpPr>
        <p:spPr>
          <a:xfrm>
            <a:off x="248633" y="300459"/>
            <a:ext cx="4275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Scales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113588-31B1-65E2-FFA6-DA99A5E383F4}"/>
              </a:ext>
            </a:extLst>
          </p:cNvPr>
          <p:cNvSpPr txBox="1"/>
          <p:nvPr/>
        </p:nvSpPr>
        <p:spPr>
          <a:xfrm>
            <a:off x="484909" y="1385748"/>
            <a:ext cx="757843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/>
              <a:t>Scales permeate all aspects of plotting in ggplot2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373A3C"/>
                </a:solidFill>
                <a:latin typeface="Source Sans Pro" panose="020B0503030403020204" pitchFamily="34" charset="0"/>
              </a:rPr>
              <a:t>Most defaults will be enough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8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BUT learning how to manipulate them will give you much more control</a:t>
            </a:r>
            <a:r>
              <a:rPr lang="en-US" sz="2400" b="0" i="0" dirty="0">
                <a:solidFill>
                  <a:srgbClr val="373A3C"/>
                </a:solidFill>
                <a:effectLst/>
                <a:latin typeface="Source Sans Pro" panose="020B0503030403020204" pitchFamily="34" charset="0"/>
              </a:rPr>
              <a:t>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968718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6F9EE-8AD0-F1E2-3CA4-8CD7470833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F43AB7-6177-601F-9A32-E1BAC1D1199D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3041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1C382A-2F27-7905-2AAA-831C1506C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CFCBE3A-0496-C30A-0AF2-D756CB7B8586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C0AA41-AAD3-F502-A048-5FACF58BACF4}"/>
              </a:ext>
            </a:extLst>
          </p:cNvPr>
          <p:cNvSpPr txBox="1"/>
          <p:nvPr/>
        </p:nvSpPr>
        <p:spPr>
          <a:xfrm>
            <a:off x="4696691" y="2409104"/>
            <a:ext cx="31726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Ill cover these during the live demo portion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9D02FEA-2286-8AB8-CEEB-903AA3E142AC}"/>
              </a:ext>
            </a:extLst>
          </p:cNvPr>
          <p:cNvSpPr/>
          <p:nvPr/>
        </p:nvSpPr>
        <p:spPr>
          <a:xfrm>
            <a:off x="1205345" y="2189018"/>
            <a:ext cx="3318726" cy="1468582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94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5303D-98CA-8DB6-35EE-D6DE5B897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C0496A2-66B3-0C21-D9CC-57DCD67F823A}"/>
              </a:ext>
            </a:extLst>
          </p:cNvPr>
          <p:cNvSpPr txBox="1"/>
          <p:nvPr/>
        </p:nvSpPr>
        <p:spPr>
          <a:xfrm>
            <a:off x="484909" y="1385748"/>
            <a:ext cx="10501746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800"/>
              </a:spcAft>
            </a:pPr>
            <a:r>
              <a:rPr lang="en-US" sz="4000" dirty="0"/>
              <a:t>Three kinds of scales you are most likely to use: 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Axes Limits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Bins</a:t>
            </a:r>
          </a:p>
          <a:p>
            <a:pPr marL="1257300" lvl="2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sz="3200" dirty="0"/>
              <a:t>Colors</a:t>
            </a:r>
            <a:endParaRPr lang="en-US" sz="24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26E4613-C646-A440-106F-123677185C13}"/>
              </a:ext>
            </a:extLst>
          </p:cNvPr>
          <p:cNvSpPr txBox="1"/>
          <p:nvPr/>
        </p:nvSpPr>
        <p:spPr>
          <a:xfrm>
            <a:off x="4488872" y="3607376"/>
            <a:ext cx="31726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I want to spend some time talking about color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DB5183-039B-F296-A816-1D04681181D9}"/>
              </a:ext>
            </a:extLst>
          </p:cNvPr>
          <p:cNvSpPr/>
          <p:nvPr/>
        </p:nvSpPr>
        <p:spPr>
          <a:xfrm>
            <a:off x="1108363" y="3529168"/>
            <a:ext cx="2757055" cy="987414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2787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hink-cell data - do not delete" hidden="1">
            <a:extLst>
              <a:ext uri="{FF2B5EF4-FFF2-40B4-BE49-F238E27FC236}">
                <a16:creationId xmlns:a16="http://schemas.microsoft.com/office/drawing/2014/main" id="{3A556ACE-1203-C9ED-4B8A-795020342F6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0077012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C68A09B2-BFEB-05F1-0B7C-6180FFF79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3626" y="365125"/>
            <a:ext cx="7904747" cy="1325563"/>
          </a:xfrm>
        </p:spPr>
        <p:txBody>
          <a:bodyPr vert="horz"/>
          <a:lstStyle/>
          <a:p>
            <a:r>
              <a:rPr lang="en-US" dirty="0"/>
              <a:t>ggplot2 default colors for factors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832FEB0-01EA-2004-C5F6-22A133DA1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453" y="1690688"/>
            <a:ext cx="5709652" cy="464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6938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DDA8C56-97DC-3F42-75F8-09905DC3998E}"/>
              </a:ext>
            </a:extLst>
          </p:cNvPr>
          <p:cNvSpPr txBox="1"/>
          <p:nvPr/>
        </p:nvSpPr>
        <p:spPr>
          <a:xfrm>
            <a:off x="6096000" y="4957011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Divergent color scales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CDA90EA-116A-593D-756A-7124DD2B8F8A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358C5F-0393-D9AA-A465-C00792DE1B54}"/>
              </a:ext>
            </a:extLst>
          </p:cNvPr>
          <p:cNvSpPr txBox="1"/>
          <p:nvPr/>
        </p:nvSpPr>
        <p:spPr>
          <a:xfrm>
            <a:off x="6096000" y="1900989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Monochrome scales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512C432-962D-5E75-05A8-92C960351965}"/>
              </a:ext>
            </a:extLst>
          </p:cNvPr>
          <p:cNvSpPr txBox="1"/>
          <p:nvPr/>
        </p:nvSpPr>
        <p:spPr>
          <a:xfrm>
            <a:off x="6096000" y="3785067"/>
            <a:ext cx="3609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Qualitative scales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1439114-4EE5-ADE6-695B-02F66D0CEFEF}"/>
              </a:ext>
            </a:extLst>
          </p:cNvPr>
          <p:cNvSpPr/>
          <p:nvPr/>
        </p:nvSpPr>
        <p:spPr>
          <a:xfrm>
            <a:off x="468473" y="869435"/>
            <a:ext cx="8819906" cy="2635545"/>
          </a:xfrm>
          <a:prstGeom prst="roundRect">
            <a:avLst>
              <a:gd name="adj" fmla="val 40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B1519762-F7FA-409F-64E3-A4EA96B96D5D}"/>
              </a:ext>
            </a:extLst>
          </p:cNvPr>
          <p:cNvSpPr/>
          <p:nvPr/>
        </p:nvSpPr>
        <p:spPr>
          <a:xfrm>
            <a:off x="468473" y="3504980"/>
            <a:ext cx="8819906" cy="1225442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B85911B-74BB-5EED-55D8-5EB80B19B9A6}"/>
              </a:ext>
            </a:extLst>
          </p:cNvPr>
          <p:cNvSpPr/>
          <p:nvPr/>
        </p:nvSpPr>
        <p:spPr>
          <a:xfrm>
            <a:off x="468473" y="4730421"/>
            <a:ext cx="8819906" cy="1410103"/>
          </a:xfrm>
          <a:prstGeom prst="roundRect">
            <a:avLst>
              <a:gd name="adj" fmla="val 765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9851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1B47D-7AF4-55AC-91C4-8C0518C850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4FC02A5-1B78-CC33-8416-064BBF3DFD0A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F3563F-BB30-1157-83E6-B4980E745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48883"/>
            <a:ext cx="4378036" cy="4506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7E0745-F898-2C68-671C-EEEDA2236972}"/>
              </a:ext>
            </a:extLst>
          </p:cNvPr>
          <p:cNvSpPr txBox="1"/>
          <p:nvPr/>
        </p:nvSpPr>
        <p:spPr>
          <a:xfrm>
            <a:off x="5696768" y="647016"/>
            <a:ext cx="60980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happiness))+</a:t>
            </a:r>
          </a:p>
          <a:p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()</a:t>
            </a:r>
            <a:endParaRPr lang="en-US" sz="1600" dirty="0">
              <a:latin typeface="Monaco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1937022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617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A6EC6-8BF2-3758-5E0D-31A27F2A1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EE86C9CA-C3AB-FFFC-7B65-B42D1DF9B65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67A5D16B-BB69-796D-EC69-2694AB1E04A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48E197-E9C5-8086-42EE-5F45EC02E1C3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7E0AF67-4B26-0187-29C6-54FBEFBA20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3CD617B-9F63-CE4E-33D6-CF1882E16C9E}"/>
              </a:ext>
            </a:extLst>
          </p:cNvPr>
          <p:cNvSpPr txBox="1"/>
          <p:nvPr/>
        </p:nvSpPr>
        <p:spPr>
          <a:xfrm>
            <a:off x="5696768" y="435163"/>
            <a:ext cx="6495232" cy="776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ggplot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(happy,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aes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       </a:t>
            </a:r>
            <a:r>
              <a:rPr lang="en-US" dirty="0" err="1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geom_bar</a:t>
            </a:r>
            <a:r>
              <a:rPr lang="en-US" dirty="0">
                <a:solidFill>
                  <a:schemeClr val="tx1">
                    <a:alpha val="92977"/>
                  </a:schemeClr>
                </a:solidFill>
                <a:latin typeface="Monaco" pitchFamily="2" charset="77"/>
              </a:rPr>
              <a:t>(</a:t>
            </a:r>
            <a:r>
              <a:rPr lang="en-US" b="1" dirty="0" err="1">
                <a:latin typeface="Monaco" pitchFamily="2" charset="77"/>
              </a:rPr>
              <a:t>aes</a:t>
            </a:r>
            <a:r>
              <a:rPr lang="en-US" b="1" dirty="0">
                <a:latin typeface="Monaco" pitchFamily="2" charset="77"/>
              </a:rPr>
              <a:t>(fill=continent==‘Asia’)</a:t>
            </a:r>
            <a:r>
              <a:rPr lang="en-US" dirty="0">
                <a:latin typeface="Monaco" pitchFamily="2" charset="7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717899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67A5D16B-BB69-796D-EC69-2694AB1E04A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22906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7772400" imgH="10058400" progId="TCLayout.ActiveDocument.1">
                  <p:embed/>
                </p:oleObj>
              </mc:Choice>
              <mc:Fallback>
                <p:oleObj name="think-cell Slide" r:id="rId4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B37D857D-282D-6CFC-F890-3EC83B3A36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53D876-76A3-7436-11FB-A233EC51B1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935" y="2000733"/>
            <a:ext cx="5409723" cy="4375262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B370F150-9EA6-9182-EED9-8E016CB2FABB}"/>
              </a:ext>
            </a:extLst>
          </p:cNvPr>
          <p:cNvSpPr/>
          <p:nvPr/>
        </p:nvSpPr>
        <p:spPr>
          <a:xfrm>
            <a:off x="483518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C42856A-4B3F-2BA9-9214-B8787A75F95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2506" y="1700213"/>
            <a:ext cx="6032320" cy="47482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D986FE-A25C-1E99-4EBB-FB00B10895A1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(fill=continent==‘Asia’))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10853648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454545" y="4433668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611CF0-8BC9-8EA6-7284-6FE9BEB36A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1962" y="2014962"/>
            <a:ext cx="5467669" cy="44221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C1040-E3EF-CB40-CAA7-2DB826BEE6F0}"/>
              </a:ext>
            </a:extLst>
          </p:cNvPr>
          <p:cNvSpPr txBox="1"/>
          <p:nvPr/>
        </p:nvSpPr>
        <p:spPr>
          <a:xfrm>
            <a:off x="5696768" y="435163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dirty="0" err="1">
                <a:latin typeface="Monaco" pitchFamily="2" charset="77"/>
              </a:rPr>
              <a:t>ggplot</a:t>
            </a:r>
            <a:r>
              <a:rPr lang="en-US" dirty="0">
                <a:latin typeface="Monaco" pitchFamily="2" charset="77"/>
              </a:rPr>
              <a:t>(happy, 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       </a:t>
            </a:r>
            <a:r>
              <a:rPr lang="en-US" dirty="0" err="1">
                <a:latin typeface="Monaco" pitchFamily="2" charset="77"/>
              </a:rPr>
              <a:t>geom_bar</a:t>
            </a:r>
            <a:r>
              <a:rPr lang="en-US" dirty="0">
                <a:latin typeface="Monaco" pitchFamily="2" charset="77"/>
              </a:rPr>
              <a:t>(</a:t>
            </a:r>
            <a:r>
              <a:rPr lang="en-US" dirty="0" err="1">
                <a:latin typeface="Monaco" pitchFamily="2" charset="77"/>
              </a:rPr>
              <a:t>aes</a:t>
            </a:r>
            <a:r>
              <a:rPr lang="en-US" dirty="0">
                <a:latin typeface="Monaco" pitchFamily="2" charset="77"/>
              </a:rPr>
              <a:t>(fill=continent==‘Asia’))+</a:t>
            </a:r>
          </a:p>
          <a:p>
            <a:pPr>
              <a:lnSpc>
                <a:spcPts val="2760"/>
              </a:lnSpc>
            </a:pPr>
            <a:r>
              <a:rPr lang="en-US" dirty="0">
                <a:latin typeface="Monaco" pitchFamily="2" charset="77"/>
              </a:rPr>
              <a:t>	</a:t>
            </a:r>
            <a:r>
              <a:rPr lang="en-US" dirty="0" err="1">
                <a:latin typeface="Monaco" pitchFamily="2" charset="77"/>
              </a:rPr>
              <a:t>scale_fill_brewer</a:t>
            </a:r>
            <a:r>
              <a:rPr lang="en-US" dirty="0">
                <a:latin typeface="Monaco" pitchFamily="2" charset="77"/>
              </a:rPr>
              <a:t>(palette = “Accent”)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67F92-F2BC-AD31-F7D2-129007D61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545" y="1708896"/>
            <a:ext cx="5939281" cy="4674979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33FA5D-696D-23C1-E6B1-B6B264C57D49}"/>
              </a:ext>
            </a:extLst>
          </p:cNvPr>
          <p:cNvSpPr/>
          <p:nvPr/>
        </p:nvSpPr>
        <p:spPr>
          <a:xfrm>
            <a:off x="6668248" y="1193526"/>
            <a:ext cx="5288974" cy="473805"/>
          </a:xfrm>
          <a:prstGeom prst="roundRect">
            <a:avLst/>
          </a:prstGeom>
          <a:noFill/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4982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9284-0A37-601D-6A73-E641B89F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B242FE50-3C38-ABF7-16DD-6586AE93F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904EC1-D388-BAFF-D257-AB327BA9CEAB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B17020-A4B0-791B-CF4B-CAC85F81C2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269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screen with white text&#10;&#10;Description automatically generated">
            <a:extLst>
              <a:ext uri="{FF2B5EF4-FFF2-40B4-BE49-F238E27FC236}">
                <a16:creationId xmlns:a16="http://schemas.microsoft.com/office/drawing/2014/main" id="{4A9268DB-AF1E-575F-51FC-9FF8E67C04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75548" cy="171974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B8C26B2-8BAC-F2CA-F1ED-660F28ACB029}"/>
              </a:ext>
            </a:extLst>
          </p:cNvPr>
          <p:cNvSpPr/>
          <p:nvPr/>
        </p:nvSpPr>
        <p:spPr>
          <a:xfrm>
            <a:off x="3657599" y="914401"/>
            <a:ext cx="3896139" cy="64935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C45344"/>
                </a:solidFill>
              </a:rPr>
              <a:t>http://</a:t>
            </a:r>
            <a:r>
              <a:rPr lang="en-US" sz="2400" dirty="0" err="1">
                <a:solidFill>
                  <a:srgbClr val="C45344"/>
                </a:solidFill>
              </a:rPr>
              <a:t>brand.duke.edu</a:t>
            </a:r>
            <a:r>
              <a:rPr lang="en-US" sz="2400" dirty="0">
                <a:solidFill>
                  <a:srgbClr val="C45344"/>
                </a:solidFill>
              </a:rPr>
              <a:t>/colors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25F49C6-3F69-C6BC-631D-29DAA2C5B3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83" r="16879"/>
          <a:stretch/>
        </p:blipFill>
        <p:spPr>
          <a:xfrm>
            <a:off x="3975651" y="1719740"/>
            <a:ext cx="7156174" cy="513826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CEC680-516A-592B-5C48-A7747F62EFB5}"/>
              </a:ext>
            </a:extLst>
          </p:cNvPr>
          <p:cNvSpPr/>
          <p:nvPr/>
        </p:nvSpPr>
        <p:spPr>
          <a:xfrm>
            <a:off x="7295611" y="2835305"/>
            <a:ext cx="854476" cy="448192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A9EFB89-E7A7-FF7E-061A-7FFD29C8FC24}"/>
              </a:ext>
            </a:extLst>
          </p:cNvPr>
          <p:cNvSpPr/>
          <p:nvPr/>
        </p:nvSpPr>
        <p:spPr>
          <a:xfrm>
            <a:off x="0" y="2340864"/>
            <a:ext cx="4313873" cy="1088136"/>
          </a:xfrm>
          <a:prstGeom prst="roundRect">
            <a:avLst/>
          </a:prstGeom>
          <a:solidFill>
            <a:schemeClr val="bg1"/>
          </a:solidFill>
          <a:ln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AE7A29-741C-081D-2A4B-E2F46D8007B5}"/>
              </a:ext>
            </a:extLst>
          </p:cNvPr>
          <p:cNvSpPr/>
          <p:nvPr/>
        </p:nvSpPr>
        <p:spPr>
          <a:xfrm>
            <a:off x="7295611" y="6400800"/>
            <a:ext cx="854476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30E31A8-0757-DDCB-C55E-C4A18A579374}"/>
              </a:ext>
            </a:extLst>
          </p:cNvPr>
          <p:cNvSpPr/>
          <p:nvPr/>
        </p:nvSpPr>
        <p:spPr>
          <a:xfrm>
            <a:off x="4453309" y="6454064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59B3D18-CB62-92A3-FAED-FDF6DBD9FB10}"/>
              </a:ext>
            </a:extLst>
          </p:cNvPr>
          <p:cNvSpPr/>
          <p:nvPr/>
        </p:nvSpPr>
        <p:spPr>
          <a:xfrm>
            <a:off x="4453309" y="2902219"/>
            <a:ext cx="1150321" cy="348140"/>
          </a:xfrm>
          <a:prstGeom prst="roundRect">
            <a:avLst/>
          </a:prstGeom>
          <a:noFill/>
          <a:ln w="47625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CA1AC9AF-0637-B8B2-1226-439910BB75C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758" b="10778"/>
          <a:stretch/>
        </p:blipFill>
        <p:spPr>
          <a:xfrm>
            <a:off x="86817" y="2618698"/>
            <a:ext cx="4097256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7474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B4EBB6-690A-330B-6E05-8DB0B3EDB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AB5F6BD-3050-0DA8-1CEA-1D86798AD508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8F750623-6D99-B260-8061-A916B5357D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812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Custom Scales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FB42B53C-A769-1F23-A00B-581DA3B94D5E}"/>
              </a:ext>
            </a:extLst>
          </p:cNvPr>
          <p:cNvSpPr/>
          <p:nvPr/>
        </p:nvSpPr>
        <p:spPr>
          <a:xfrm>
            <a:off x="950529" y="3091165"/>
            <a:ext cx="4812710" cy="393192"/>
          </a:xfrm>
          <a:prstGeom prst="roundRect">
            <a:avLst/>
          </a:prstGeom>
          <a:noFill/>
          <a:ln w="19050">
            <a:solidFill>
              <a:srgbClr val="C4534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C760A1F6-00A4-E2AA-6296-133FB8704C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7" r="6758" b="10778"/>
          <a:stretch/>
        </p:blipFill>
        <p:spPr>
          <a:xfrm>
            <a:off x="307570" y="1759020"/>
            <a:ext cx="4024463" cy="498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574644-5868-21FE-BE71-059382DEF70B}"/>
              </a:ext>
            </a:extLst>
          </p:cNvPr>
          <p:cNvSpPr txBox="1"/>
          <p:nvPr/>
        </p:nvSpPr>
        <p:spPr>
          <a:xfrm>
            <a:off x="172023" y="2322741"/>
            <a:ext cx="6495232" cy="11351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       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  <a:endParaRPr lang="en-US" dirty="0">
              <a:latin typeface="Monaco" pitchFamily="2" charset="77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4099A5B-AF49-8F86-6429-42FD4F6F0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3239" y="1384560"/>
            <a:ext cx="6428761" cy="419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5964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BBA86-CD8B-A51A-80CF-293AC347A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7FCCDAF-F2F0-BFA1-B4DA-DE6C0B3AD4DA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FE65DA9F-CF87-B133-4E26-B47DBDF91901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0FBC2B26-554D-8AD4-11FF-88505832A8BF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CB85B19-EA37-77CA-9896-128E595E13E8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0AAC15B-DC25-B038-4B3A-4DDA85318962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C5277EE-12E4-2061-71DD-3F5AB6C121E9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C21443-8699-5420-9144-7AB6398F5CC6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25B665-073A-8C77-41BA-93B0F5A615A9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CFB10E0-4EF3-EC10-5ED4-881CFAE59A8D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BF5D65-1410-CA83-8694-A4071546673C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AEF1E2-D08E-4B5B-3D85-AA7DAE745CE7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5F1104-679F-A32B-F24E-BF84CE894494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A9E92988-BD3E-B1BA-40DA-EC508D6B035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59975B-CE2B-01AB-4C91-69731CBC87A6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466296-A412-E96E-35E9-83C23D26142B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CD8DA0D7-30D9-CA45-8481-D0E9B3BEC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74F05E1-7C80-C2A5-9545-AA71B979EB9A}"/>
              </a:ext>
            </a:extLst>
          </p:cNvPr>
          <p:cNvSpPr/>
          <p:nvPr/>
        </p:nvSpPr>
        <p:spPr>
          <a:xfrm>
            <a:off x="8450" y="2072640"/>
            <a:ext cx="2551870" cy="2575560"/>
          </a:xfrm>
          <a:prstGeom prst="round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2713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320477-68A6-4395-5CE7-FD06B2189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150F99-9B38-2E89-44EE-2DF009A662C5}"/>
              </a:ext>
            </a:extLst>
          </p:cNvPr>
          <p:cNvSpPr txBox="1"/>
          <p:nvPr/>
        </p:nvSpPr>
        <p:spPr>
          <a:xfrm>
            <a:off x="327869" y="562722"/>
            <a:ext cx="5667737" cy="1129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102F345-8406-98E5-DE3B-E30B9ED1E317}"/>
              </a:ext>
            </a:extLst>
          </p:cNvPr>
          <p:cNvSpPr/>
          <p:nvPr/>
        </p:nvSpPr>
        <p:spPr>
          <a:xfrm>
            <a:off x="6992815" y="1691749"/>
            <a:ext cx="2278743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7737F61-2261-E579-2BC7-60C9546E3B25}"/>
              </a:ext>
            </a:extLst>
          </p:cNvPr>
          <p:cNvSpPr txBox="1"/>
          <p:nvPr/>
        </p:nvSpPr>
        <p:spPr>
          <a:xfrm>
            <a:off x="6196396" y="562721"/>
            <a:ext cx="5831481" cy="1488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7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27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E6D2AC-5CB2-EA06-16EB-970BD4BEF7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714730" y="2220500"/>
            <a:ext cx="5140946" cy="4353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44AE2F-7DBE-382E-38B5-C6DE222462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866"/>
          <a:stretch/>
        </p:blipFill>
        <p:spPr>
          <a:xfrm>
            <a:off x="6541663" y="2220500"/>
            <a:ext cx="5140946" cy="435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122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48087-26A6-0107-E573-3A0970682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D155477-2403-04E1-345C-D44FF13A31EF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C1C0950D-C71E-23BA-C03B-B773B4056B9F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7DBDDF4B-A21E-1493-BAED-51AF0C4A2BC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8838BEE7-C798-34F4-1DEB-44884C551912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CBC0DF86-6BFD-2B9F-A2B9-3078FA8233F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6D5BED5-1645-A48A-93C0-8F5A52D5C312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CBE434-5245-76E2-F74B-F17ED5D6EAAC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8CEB55A-B97B-ED72-1F89-85DF1E082BF8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084E22-C832-CD88-3F3D-A038F9EC72CF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983C2A-CEB8-A3E7-7122-589D367E6D28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19A4202-C22A-F7D4-8B29-B79D3290ACBA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6C1EB8D-C068-A792-6729-B082D576D72A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62FA5255-49B2-6FFC-0903-11EF7333913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1D618F-29B3-B71C-5A2C-9ED55FD32C58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A409E8-3C7B-C4D5-785D-44E46AEAE408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BA75133-8E78-405C-0DAB-976DBC992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17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181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577E77-8990-84DE-4D83-7953176BA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D5951A58-6372-947F-68F4-B46309584CA3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A4F61307-6089-D617-53DD-E6A4F6F81320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61CD8771-5193-B776-688E-08E9B0A420F2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9A8BE6A6-45AC-F8EE-CE21-4550BD403E21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1B10C735-DC7C-4A5F-0C0E-15E1BE14132E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3B8AE87D-E6DC-58B0-B3FE-0FDDB61B1A57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CE19B5-02AA-6D4D-A9A7-6B930FFE0DF1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28FB1-A288-6D90-05F1-98AFC9C35C36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5B0090-E2C2-5BC3-F04B-55E0D497F61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DC0F8B-39B7-5E0C-D93D-43CF3F0824EF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1AD2E8-C943-1DBA-757C-CB516716F2CD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4F20A0-7099-1D60-246E-810030F85A59}"/>
              </a:ext>
            </a:extLst>
          </p:cNvPr>
          <p:cNvSpPr txBox="1"/>
          <p:nvPr/>
        </p:nvSpPr>
        <p:spPr>
          <a:xfrm>
            <a:off x="7879724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EF054F5D-A406-134A-736D-D72A02DF6A7E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11E366-6515-7F33-1633-E7A961AE9DC1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0F63E3-FD37-C436-DCDF-B9F2D36A633D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9808E3B-560E-5137-398D-7A3D88851C14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5EB2DA4D-A6FF-498B-7CE9-BDC67325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7786F9BB-8EF0-C24D-BD1B-8F0FB25A58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0098451D-6F27-9120-D37E-4278A0ED3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01F5335-824D-28E0-10D9-7DFED99561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CD98C016-34A2-7491-141A-6538359144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56FCA257-D4D3-0DB2-B99D-2E3CD3BDBD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2058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335DA861-1447-DEEE-A9E6-EE05BB207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080" y="837711"/>
            <a:ext cx="3467100" cy="5499100"/>
          </a:xfrm>
          <a:prstGeom prst="rect">
            <a:avLst/>
          </a:prstGeom>
        </p:spPr>
      </p:pic>
      <p:pic>
        <p:nvPicPr>
          <p:cNvPr id="5" name="Picture 4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D6A6B4E-D7F5-9AE8-5776-3FFBD8AE9E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578" y="1107830"/>
            <a:ext cx="2671440" cy="5228981"/>
          </a:xfrm>
          <a:prstGeom prst="rect">
            <a:avLst/>
          </a:prstGeom>
        </p:spPr>
      </p:pic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19DDA5CF-CD43-23FE-018A-3E04D5081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8800" y="1125414"/>
            <a:ext cx="2309036" cy="5228982"/>
          </a:xfrm>
          <a:prstGeom prst="rect">
            <a:avLst/>
          </a:prstGeom>
        </p:spPr>
      </p:pic>
      <p:pic>
        <p:nvPicPr>
          <p:cNvPr id="9" name="Picture 8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C0719D7D-5546-9AB9-F313-9EB10B6CD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2058" y="1125414"/>
            <a:ext cx="2377726" cy="52289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055E64-1C9F-8EEE-9CAC-47F893D989B4}"/>
              </a:ext>
            </a:extLst>
          </p:cNvPr>
          <p:cNvSpPr txBox="1"/>
          <p:nvPr/>
        </p:nvSpPr>
        <p:spPr>
          <a:xfrm>
            <a:off x="441080" y="175846"/>
            <a:ext cx="3884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?theme()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C8712D-402A-BE34-D37C-39C265D50A05}"/>
              </a:ext>
            </a:extLst>
          </p:cNvPr>
          <p:cNvSpPr txBox="1"/>
          <p:nvPr/>
        </p:nvSpPr>
        <p:spPr>
          <a:xfrm>
            <a:off x="10592681" y="6062008"/>
            <a:ext cx="9715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Monaco" pitchFamily="2" charset="77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513262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8B27A2-22E9-D9E9-70EC-E72B3A9E4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3F4F3DF-4F96-EBEC-F093-51928D671B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6B04CB-E362-A188-6F59-C3BFE57F671F}"/>
              </a:ext>
            </a:extLst>
          </p:cNvPr>
          <p:cNvSpPr txBox="1"/>
          <p:nvPr/>
        </p:nvSpPr>
        <p:spPr>
          <a:xfrm>
            <a:off x="264519" y="527551"/>
            <a:ext cx="6025098" cy="2029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b="1" dirty="0" err="1">
                <a:latin typeface="Monaco" pitchFamily="2" charset="77"/>
              </a:rPr>
              <a:t>theme_minimal</a:t>
            </a:r>
            <a:r>
              <a:rPr lang="en-US" sz="1600" b="1" dirty="0">
                <a:latin typeface="Monaco" pitchFamily="2" charset="77"/>
              </a:rPr>
              <a:t>()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7837995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83B703-8319-F8CD-D10C-07D9E2F672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0A552F4-D446-2E4F-1B94-9EF24C02942B}"/>
              </a:ext>
            </a:extLst>
          </p:cNvPr>
          <p:cNvSpPr txBox="1"/>
          <p:nvPr/>
        </p:nvSpPr>
        <p:spPr>
          <a:xfrm>
            <a:off x="264519" y="527551"/>
            <a:ext cx="6025098" cy="2427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060"/>
              </a:lnSpc>
            </a:pPr>
            <a:r>
              <a:rPr lang="en-US" sz="1600" dirty="0" err="1">
                <a:latin typeface="Monaco" pitchFamily="2" charset="77"/>
              </a:rPr>
              <a:t>ggplot</a:t>
            </a:r>
            <a:r>
              <a:rPr lang="en-US" sz="1600" dirty="0">
                <a:latin typeface="Monaco" pitchFamily="2" charset="77"/>
              </a:rPr>
              <a:t>(happy, 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(GDP, happiness))+    	</a:t>
            </a:r>
            <a:r>
              <a:rPr lang="en-US" sz="1600" dirty="0" err="1">
                <a:latin typeface="Monaco" pitchFamily="2" charset="77"/>
              </a:rPr>
              <a:t>geom_bar</a:t>
            </a:r>
            <a:r>
              <a:rPr lang="en-US" sz="1600" dirty="0">
                <a:latin typeface="Monaco" pitchFamily="2" charset="77"/>
              </a:rPr>
              <a:t>(</a:t>
            </a:r>
            <a:r>
              <a:rPr lang="en-US" sz="1600" dirty="0" err="1">
                <a:latin typeface="Monaco" pitchFamily="2" charset="77"/>
              </a:rPr>
              <a:t>aes</a:t>
            </a:r>
            <a:r>
              <a:rPr lang="en-US" sz="1600" dirty="0">
                <a:latin typeface="Monaco" pitchFamily="2" charset="77"/>
              </a:rPr>
              <a:t>(col=continent==‘Asia’))+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dirty="0" err="1">
                <a:latin typeface="Monaco" pitchFamily="2" charset="77"/>
              </a:rPr>
              <a:t>scale_fill_manual</a:t>
            </a:r>
            <a:r>
              <a:rPr lang="en-US" sz="1600" dirty="0">
                <a:latin typeface="Monaco" pitchFamily="2" charset="77"/>
              </a:rPr>
              <a:t>(value = </a:t>
            </a:r>
            <a:r>
              <a:rPr lang="en-US" sz="1600" dirty="0" err="1">
                <a:latin typeface="Monaco" pitchFamily="2" charset="77"/>
              </a:rPr>
              <a:t>DukeColors</a:t>
            </a:r>
            <a:r>
              <a:rPr lang="en-US" sz="1600" dirty="0">
                <a:latin typeface="Monaco" pitchFamily="2" charset="77"/>
              </a:rPr>
              <a:t>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b="1" dirty="0" err="1">
                <a:latin typeface="Monaco" pitchFamily="2" charset="77"/>
              </a:rPr>
              <a:t>theme_minimal</a:t>
            </a:r>
            <a:r>
              <a:rPr lang="en-US" sz="1600" dirty="0">
                <a:latin typeface="Monaco" pitchFamily="2" charset="77"/>
              </a:rPr>
              <a:t>()+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	</a:t>
            </a:r>
            <a:r>
              <a:rPr lang="en-US" sz="1600" b="1" dirty="0">
                <a:latin typeface="Monaco" pitchFamily="2" charset="77"/>
              </a:rPr>
              <a:t>theme(</a:t>
            </a:r>
            <a:r>
              <a:rPr lang="en-US" sz="1600" dirty="0" err="1">
                <a:latin typeface="Monaco" pitchFamily="2" charset="77"/>
              </a:rPr>
              <a:t>axis.line.x.bottom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(),</a:t>
            </a:r>
          </a:p>
          <a:p>
            <a:pPr>
              <a:lnSpc>
                <a:spcPts val="3060"/>
              </a:lnSpc>
            </a:pPr>
            <a:r>
              <a:rPr lang="en-US" sz="1600" dirty="0">
                <a:latin typeface="Monaco" pitchFamily="2" charset="77"/>
              </a:rPr>
              <a:t>              </a:t>
            </a:r>
            <a:r>
              <a:rPr lang="en-US" sz="1600" dirty="0" err="1">
                <a:latin typeface="Monaco" pitchFamily="2" charset="77"/>
              </a:rPr>
              <a:t>axis.line.y.left</a:t>
            </a:r>
            <a:r>
              <a:rPr lang="en-US" sz="1600" dirty="0">
                <a:latin typeface="Monaco" pitchFamily="2" charset="77"/>
              </a:rPr>
              <a:t>=</a:t>
            </a:r>
            <a:r>
              <a:rPr lang="en-US" sz="1600" dirty="0" err="1">
                <a:latin typeface="Monaco" pitchFamily="2" charset="77"/>
              </a:rPr>
              <a:t>element_line</a:t>
            </a:r>
            <a:r>
              <a:rPr lang="en-US" sz="1600" dirty="0">
                <a:latin typeface="Monaco" pitchFamily="2" charset="77"/>
              </a:rPr>
              <a:t>())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5F18248-FCB8-7A7B-0B20-59395B4736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866"/>
          <a:stretch/>
        </p:blipFill>
        <p:spPr>
          <a:xfrm>
            <a:off x="6289617" y="1411607"/>
            <a:ext cx="5140946" cy="435388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857F8C1-518D-1980-E6EA-D1D9A19A64CD}"/>
              </a:ext>
            </a:extLst>
          </p:cNvPr>
          <p:cNvSpPr/>
          <p:nvPr/>
        </p:nvSpPr>
        <p:spPr>
          <a:xfrm>
            <a:off x="1072662" y="2198077"/>
            <a:ext cx="5140946" cy="931985"/>
          </a:xfrm>
          <a:prstGeom prst="roundRect">
            <a:avLst/>
          </a:prstGeom>
          <a:noFill/>
          <a:ln w="19050">
            <a:solidFill>
              <a:schemeClr val="accent1">
                <a:shade val="15000"/>
                <a:alpha val="80724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04177-8B5C-33EF-0CF2-80BD4F9096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r="19116"/>
          <a:stretch/>
        </p:blipFill>
        <p:spPr>
          <a:xfrm>
            <a:off x="6365626" y="1411607"/>
            <a:ext cx="4923697" cy="422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969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9" y="43438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7" y="357872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94" y="278423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52" y="212025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13" y="144241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50" y="7409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Scales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8BA2A-A66D-1913-852A-08C410A85D6C}"/>
              </a:ext>
            </a:extLst>
          </p:cNvPr>
          <p:cNvSpPr txBox="1"/>
          <p:nvPr/>
        </p:nvSpPr>
        <p:spPr>
          <a:xfrm>
            <a:off x="5979175" y="467740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996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4F0ED2C-EC24-D518-6164-E6D4B69F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239" y="294833"/>
            <a:ext cx="8825345" cy="626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585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03986" y="1570011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3F819F-3B67-B70B-5BE5-0E06771456B7}"/>
              </a:ext>
            </a:extLst>
          </p:cNvPr>
          <p:cNvSpPr txBox="1"/>
          <p:nvPr/>
        </p:nvSpPr>
        <p:spPr>
          <a:xfrm>
            <a:off x="2479729" y="2822291"/>
            <a:ext cx="7861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https://</a:t>
            </a:r>
            <a:r>
              <a:rPr lang="en-US" sz="4000" dirty="0" err="1">
                <a:solidFill>
                  <a:schemeClr val="accent2">
                    <a:lumMod val="75000"/>
                  </a:schemeClr>
                </a:solidFill>
              </a:rPr>
              <a:t>tinyurl.com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</a:rPr>
              <a:t>/ggplot2mids</a:t>
            </a:r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216B85-037D-C8B7-AD1D-BF065C5B29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1355"/>
          <a:stretch/>
        </p:blipFill>
        <p:spPr>
          <a:xfrm>
            <a:off x="978569" y="218810"/>
            <a:ext cx="9413940" cy="642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820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342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94565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75556</TotalTime>
  <Words>2212</Words>
  <Application>Microsoft Macintosh PowerPoint</Application>
  <PresentationFormat>Widescreen</PresentationFormat>
  <Paragraphs>520</Paragraphs>
  <Slides>77</Slides>
  <Notes>21</Notes>
  <HiddenSlides>6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9" baseType="lpstr">
      <vt:lpstr>Andale Mono</vt:lpstr>
      <vt:lpstr>Arial</vt:lpstr>
      <vt:lpstr>Calibri</vt:lpstr>
      <vt:lpstr>Calibri Light</vt:lpstr>
      <vt:lpstr>Helvetica</vt:lpstr>
      <vt:lpstr>Lucida Console</vt:lpstr>
      <vt:lpstr>Monaco</vt:lpstr>
      <vt:lpstr>Source Sans Pro</vt:lpstr>
      <vt:lpstr>SourceSansPro</vt:lpstr>
      <vt:lpstr>Wingdings</vt:lpstr>
      <vt:lpstr>Office Theme</vt:lpstr>
      <vt:lpstr>think-cell Slide</vt:lpstr>
      <vt:lpstr>PowerPoint Presentation</vt:lpstr>
      <vt:lpstr>PowerPoint Presentation</vt:lpstr>
      <vt:lpstr>Center for Data &amp; Visualization Sciences (CDVS)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ggplot2 default colors for factors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22</cp:revision>
  <cp:lastPrinted>2023-08-24T18:51:06Z</cp:lastPrinted>
  <dcterms:created xsi:type="dcterms:W3CDTF">2023-08-24T18:44:09Z</dcterms:created>
  <dcterms:modified xsi:type="dcterms:W3CDTF">2025-09-25T13:29:58Z</dcterms:modified>
</cp:coreProperties>
</file>